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72" r:id="rId2"/>
    <p:sldId id="273" r:id="rId3"/>
    <p:sldId id="257" r:id="rId4"/>
    <p:sldId id="262" r:id="rId5"/>
    <p:sldId id="261" r:id="rId6"/>
    <p:sldId id="260" r:id="rId7"/>
    <p:sldId id="263" r:id="rId8"/>
    <p:sldId id="266" r:id="rId9"/>
    <p:sldId id="271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84"/>
    <p:restoredTop sz="94828"/>
  </p:normalViewPr>
  <p:slideViewPr>
    <p:cSldViewPr snapToGrid="0" snapToObjects="1">
      <p:cViewPr varScale="1">
        <p:scale>
          <a:sx n="62" d="100"/>
          <a:sy n="62" d="100"/>
        </p:scale>
        <p:origin x="912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97288-AEEC-5045-B548-0593D8C27E5D}" type="datetimeFigureOut">
              <a:rPr lang="nl-NL" smtClean="0"/>
              <a:t>10-2-2021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713BE7-7466-904B-B61E-69DDD2F4EB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541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Elke ontwikkeling heeft voor- en nadelen, biedt kansen, geeft de mogelijkheid voor ‘out of </a:t>
            </a:r>
            <a:r>
              <a:rPr lang="nl-NL" dirty="0" err="1"/>
              <a:t>the</a:t>
            </a:r>
            <a:r>
              <a:rPr lang="nl-NL" dirty="0"/>
              <a:t> box’-oplossingen.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713BE7-7466-904B-B61E-69DDD2F4EB8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4701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Klikken om de titelstijl van het model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11D3-5450-2340-8D08-C45E1C7DC822}" type="datetimeFigureOut">
              <a:rPr lang="nl-NL" smtClean="0"/>
              <a:t>10-2-2021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FD28-4635-F541-9AFB-B41201C2B1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3793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Klikken om de titelstijl van het model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11D3-5450-2340-8D08-C45E1C7DC822}" type="datetimeFigureOut">
              <a:rPr lang="nl-NL" smtClean="0"/>
              <a:t>10-2-2021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FD28-4635-F541-9AFB-B41201C2B1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1229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Klikken om de titelstijl van het model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11D3-5450-2340-8D08-C45E1C7DC822}" type="datetimeFigureOut">
              <a:rPr lang="nl-NL" smtClean="0"/>
              <a:t>10-2-2021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FD28-4635-F541-9AFB-B41201C2B1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1634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Klikken om de titelstijl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11D3-5450-2340-8D08-C45E1C7DC822}" type="datetimeFigureOut">
              <a:rPr lang="nl-NL" smtClean="0"/>
              <a:t>10-2-2021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FD28-4635-F541-9AFB-B41201C2B1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4243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Klikken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11D3-5450-2340-8D08-C45E1C7DC822}" type="datetimeFigureOut">
              <a:rPr lang="nl-NL" smtClean="0"/>
              <a:t>10-2-2021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FD28-4635-F541-9AFB-B41201C2B1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139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Klikken om de titelstijl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11D3-5450-2340-8D08-C45E1C7DC822}" type="datetimeFigureOut">
              <a:rPr lang="nl-NL" smtClean="0"/>
              <a:t>10-2-2021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FD28-4635-F541-9AFB-B41201C2B1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3528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Klikken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11D3-5450-2340-8D08-C45E1C7DC822}" type="datetimeFigureOut">
              <a:rPr lang="nl-NL" smtClean="0"/>
              <a:t>10-2-2021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FD28-4635-F541-9AFB-B41201C2B1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6391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Klikken om de titelstijl van het model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11D3-5450-2340-8D08-C45E1C7DC822}" type="datetimeFigureOut">
              <a:rPr lang="nl-NL" smtClean="0"/>
              <a:t>10-2-2021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FD28-4635-F541-9AFB-B41201C2B1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6765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11D3-5450-2340-8D08-C45E1C7DC822}" type="datetimeFigureOut">
              <a:rPr lang="nl-NL" smtClean="0"/>
              <a:t>10-2-2021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FD28-4635-F541-9AFB-B41201C2B1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9725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Klikken om de titelstijl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11D3-5450-2340-8D08-C45E1C7DC822}" type="datetimeFigureOut">
              <a:rPr lang="nl-NL" smtClean="0"/>
              <a:t>10-2-2021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FD28-4635-F541-9AFB-B41201C2B1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10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Klikken om de titelstijl van het model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11D3-5450-2340-8D08-C45E1C7DC822}" type="datetimeFigureOut">
              <a:rPr lang="nl-NL" smtClean="0"/>
              <a:t>10-2-2021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FD28-4635-F541-9AFB-B41201C2B1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052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Klikken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311D3-5450-2340-8D08-C45E1C7DC822}" type="datetimeFigureOut">
              <a:rPr lang="nl-NL" smtClean="0"/>
              <a:t>10-2-2021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9FD28-4635-F541-9AFB-B41201C2B10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9482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jpeg"/><Relationship Id="rId2" Type="http://schemas.openxmlformats.org/officeDocument/2006/relationships/video" Target="https://www.youtube.com/embed/J36sNnSo_Os?feature=oembed" TargetMode="External"/><Relationship Id="rId1" Type="http://schemas.openxmlformats.org/officeDocument/2006/relationships/video" Target="https://www.youtube.com/embed/3tqN51DelPQ?feature=oembed" TargetMode="External"/><Relationship Id="rId6" Type="http://schemas.openxmlformats.org/officeDocument/2006/relationships/hyperlink" Target="https://www.toolshero.nl/besluitvorming/futures-wheel/" TargetMode="External"/><Relationship Id="rId5" Type="http://schemas.openxmlformats.org/officeDocument/2006/relationships/hyperlink" Target="https://www.mindtools.com/pages/article/futures-wheel-infographic.htm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image" Target="../media/image21.png"/><Relationship Id="rId3" Type="http://schemas.openxmlformats.org/officeDocument/2006/relationships/image" Target="../media/image6.jpeg"/><Relationship Id="rId21" Type="http://schemas.openxmlformats.org/officeDocument/2006/relationships/image" Target="../media/image24.jpe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17" Type="http://schemas.openxmlformats.org/officeDocument/2006/relationships/image" Target="../media/image20.jpeg"/><Relationship Id="rId2" Type="http://schemas.openxmlformats.org/officeDocument/2006/relationships/image" Target="../media/image5.jpeg"/><Relationship Id="rId16" Type="http://schemas.openxmlformats.org/officeDocument/2006/relationships/image" Target="../media/image19.png"/><Relationship Id="rId20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19" Type="http://schemas.openxmlformats.org/officeDocument/2006/relationships/image" Target="../media/image22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Relationship Id="rId22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FA6616E7-B017-4BEA-81BF-88D51367FA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1" r="25825" b="9092"/>
          <a:stretch/>
        </p:blipFill>
        <p:spPr>
          <a:xfrm>
            <a:off x="2562726" y="1"/>
            <a:ext cx="9629274" cy="6857999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928DD85-BB99-450D-A702-2683E0296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0">
            <a:extLst>
              <a:ext uri="{FF2B5EF4-FFF2-40B4-BE49-F238E27FC236}">
                <a16:creationId xmlns:a16="http://schemas.microsoft.com/office/drawing/2014/main" id="{240E5BD2-4019-4012-A1AA-628900E65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57382E69-9538-4C09-868A-436D1AC0A69B}"/>
              </a:ext>
            </a:extLst>
          </p:cNvPr>
          <p:cNvSpPr txBox="1"/>
          <p:nvPr/>
        </p:nvSpPr>
        <p:spPr>
          <a:xfrm>
            <a:off x="804672" y="342006"/>
            <a:ext cx="3879232" cy="224812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latin typeface="+mj-lt"/>
                <a:ea typeface="+mj-ea"/>
                <a:cs typeface="+mj-cs"/>
              </a:rPr>
              <a:t>Future wheels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 err="1">
                <a:latin typeface="+mj-lt"/>
                <a:ea typeface="+mj-ea"/>
                <a:cs typeface="+mj-cs"/>
              </a:rPr>
              <a:t>Brainstormen</a:t>
            </a:r>
            <a:r>
              <a:rPr lang="en-US" sz="2800" dirty="0">
                <a:latin typeface="+mj-lt"/>
                <a:ea typeface="+mj-ea"/>
                <a:cs typeface="+mj-cs"/>
              </a:rPr>
              <a:t> over trends </a:t>
            </a:r>
            <a:r>
              <a:rPr lang="en-US" sz="2800" dirty="0" err="1">
                <a:latin typeface="+mj-lt"/>
                <a:ea typeface="+mj-ea"/>
                <a:cs typeface="+mj-cs"/>
              </a:rPr>
              <a:t>binnen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jouw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specialisatie</a:t>
            </a:r>
            <a:r>
              <a:rPr lang="en-US" sz="28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</a:rPr>
              <a:t>voor</a:t>
            </a:r>
            <a:r>
              <a:rPr lang="en-US" sz="2800" dirty="0">
                <a:latin typeface="+mj-lt"/>
                <a:ea typeface="+mj-ea"/>
                <a:cs typeface="+mj-cs"/>
              </a:rPr>
              <a:t> de </a:t>
            </a:r>
            <a:r>
              <a:rPr lang="en-US" sz="2800" dirty="0" err="1">
                <a:latin typeface="+mj-lt"/>
                <a:ea typeface="+mj-ea"/>
                <a:cs typeface="+mj-cs"/>
              </a:rPr>
              <a:t>stad</a:t>
            </a:r>
            <a:r>
              <a:rPr lang="en-US" sz="2800" dirty="0">
                <a:latin typeface="+mj-lt"/>
                <a:ea typeface="+mj-ea"/>
                <a:cs typeface="+mj-cs"/>
              </a:rPr>
              <a:t> van de </a:t>
            </a:r>
            <a:r>
              <a:rPr lang="en-US" sz="2800" dirty="0" err="1">
                <a:latin typeface="+mj-lt"/>
                <a:ea typeface="+mj-ea"/>
                <a:cs typeface="+mj-cs"/>
              </a:rPr>
              <a:t>toekomst</a:t>
            </a:r>
            <a:endParaRPr lang="en-US" sz="28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9209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al 1"/>
          <p:cNvSpPr/>
          <p:nvPr/>
        </p:nvSpPr>
        <p:spPr>
          <a:xfrm>
            <a:off x="4937377" y="2780138"/>
            <a:ext cx="2141034" cy="112627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Ovaal 3"/>
          <p:cNvSpPr/>
          <p:nvPr/>
        </p:nvSpPr>
        <p:spPr>
          <a:xfrm>
            <a:off x="3551664" y="2046247"/>
            <a:ext cx="5035124" cy="25543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al 4"/>
          <p:cNvSpPr/>
          <p:nvPr/>
        </p:nvSpPr>
        <p:spPr>
          <a:xfrm>
            <a:off x="1828800" y="1285875"/>
            <a:ext cx="8529638" cy="4200525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1" dirty="0"/>
          </a:p>
        </p:txBody>
      </p:sp>
      <p:sp>
        <p:nvSpPr>
          <p:cNvPr id="6" name="Ovaal 5"/>
          <p:cNvSpPr/>
          <p:nvPr/>
        </p:nvSpPr>
        <p:spPr>
          <a:xfrm>
            <a:off x="242888" y="228600"/>
            <a:ext cx="11530012" cy="622935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6776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Ovaal 493"/>
          <p:cNvSpPr/>
          <p:nvPr/>
        </p:nvSpPr>
        <p:spPr>
          <a:xfrm>
            <a:off x="1828800" y="1285875"/>
            <a:ext cx="8529638" cy="4200525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1" dirty="0"/>
          </a:p>
        </p:txBody>
      </p:sp>
      <p:sp>
        <p:nvSpPr>
          <p:cNvPr id="2" name="Ovaal 1"/>
          <p:cNvSpPr/>
          <p:nvPr/>
        </p:nvSpPr>
        <p:spPr>
          <a:xfrm>
            <a:off x="4937377" y="2780138"/>
            <a:ext cx="2141034" cy="112627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Ovaal 3"/>
          <p:cNvSpPr/>
          <p:nvPr/>
        </p:nvSpPr>
        <p:spPr>
          <a:xfrm>
            <a:off x="3551664" y="2046247"/>
            <a:ext cx="5035124" cy="25543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242888" y="228600"/>
            <a:ext cx="11530012" cy="622935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/>
          <p:cNvSpPr/>
          <p:nvPr/>
        </p:nvSpPr>
        <p:spPr>
          <a:xfrm>
            <a:off x="5213716" y="1709171"/>
            <a:ext cx="1715721" cy="7478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/>
          <p:nvPr/>
        </p:nvSpPr>
        <p:spPr>
          <a:xfrm>
            <a:off x="7354751" y="2887545"/>
            <a:ext cx="1739553" cy="9173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/>
          <p:cNvSpPr/>
          <p:nvPr/>
        </p:nvSpPr>
        <p:spPr>
          <a:xfrm>
            <a:off x="2879976" y="2887546"/>
            <a:ext cx="1715721" cy="7478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/>
          <p:cNvSpPr/>
          <p:nvPr/>
        </p:nvSpPr>
        <p:spPr>
          <a:xfrm>
            <a:off x="5213716" y="4178841"/>
            <a:ext cx="1715721" cy="7478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46" name="Rechte verbindingslijn 45"/>
          <p:cNvCxnSpPr>
            <a:stCxn id="2" idx="0"/>
          </p:cNvCxnSpPr>
          <p:nvPr/>
        </p:nvCxnSpPr>
        <p:spPr>
          <a:xfrm flipH="1" flipV="1">
            <a:off x="6004235" y="2464701"/>
            <a:ext cx="3659" cy="315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chte verbindingslijn 46"/>
          <p:cNvCxnSpPr>
            <a:stCxn id="47" idx="0"/>
          </p:cNvCxnSpPr>
          <p:nvPr/>
        </p:nvCxnSpPr>
        <p:spPr>
          <a:xfrm flipV="1">
            <a:off x="7045566" y="3282743"/>
            <a:ext cx="309185" cy="141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Rechte verbindingslijn 305"/>
          <p:cNvCxnSpPr/>
          <p:nvPr/>
        </p:nvCxnSpPr>
        <p:spPr>
          <a:xfrm flipH="1" flipV="1">
            <a:off x="4539069" y="3323410"/>
            <a:ext cx="44204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Rechte verbindingslijn 309"/>
          <p:cNvCxnSpPr/>
          <p:nvPr/>
        </p:nvCxnSpPr>
        <p:spPr>
          <a:xfrm flipH="1">
            <a:off x="6004235" y="3932790"/>
            <a:ext cx="4702" cy="2590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517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Ovaal 493"/>
          <p:cNvSpPr/>
          <p:nvPr/>
        </p:nvSpPr>
        <p:spPr>
          <a:xfrm>
            <a:off x="1828800" y="1285875"/>
            <a:ext cx="8529638" cy="4200525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1" dirty="0"/>
          </a:p>
        </p:txBody>
      </p:sp>
      <p:sp>
        <p:nvSpPr>
          <p:cNvPr id="2" name="Ovaal 1"/>
          <p:cNvSpPr/>
          <p:nvPr/>
        </p:nvSpPr>
        <p:spPr>
          <a:xfrm>
            <a:off x="4937377" y="2780138"/>
            <a:ext cx="2141034" cy="112627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Ovaal 3"/>
          <p:cNvSpPr/>
          <p:nvPr/>
        </p:nvSpPr>
        <p:spPr>
          <a:xfrm>
            <a:off x="3551664" y="2046247"/>
            <a:ext cx="5035124" cy="25543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242888" y="228600"/>
            <a:ext cx="11530012" cy="622935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/>
          <p:cNvSpPr/>
          <p:nvPr/>
        </p:nvSpPr>
        <p:spPr>
          <a:xfrm>
            <a:off x="5213716" y="1709171"/>
            <a:ext cx="1715721" cy="7478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/>
          <p:nvPr/>
        </p:nvSpPr>
        <p:spPr>
          <a:xfrm>
            <a:off x="7354751" y="2887545"/>
            <a:ext cx="1715721" cy="90721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/>
          <p:cNvSpPr/>
          <p:nvPr/>
        </p:nvSpPr>
        <p:spPr>
          <a:xfrm>
            <a:off x="2879976" y="2887546"/>
            <a:ext cx="1715721" cy="7478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/>
          <p:cNvSpPr/>
          <p:nvPr/>
        </p:nvSpPr>
        <p:spPr>
          <a:xfrm>
            <a:off x="5213716" y="4178841"/>
            <a:ext cx="1715721" cy="7478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al 14"/>
          <p:cNvSpPr/>
          <p:nvPr/>
        </p:nvSpPr>
        <p:spPr>
          <a:xfrm>
            <a:off x="4086660" y="841905"/>
            <a:ext cx="1771649" cy="87125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al 16"/>
          <p:cNvSpPr/>
          <p:nvPr/>
        </p:nvSpPr>
        <p:spPr>
          <a:xfrm>
            <a:off x="6078719" y="664952"/>
            <a:ext cx="1831846" cy="100110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al 18"/>
          <p:cNvSpPr/>
          <p:nvPr/>
        </p:nvSpPr>
        <p:spPr>
          <a:xfrm>
            <a:off x="2501967" y="1440403"/>
            <a:ext cx="1715721" cy="7478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Ovaal 20"/>
          <p:cNvSpPr/>
          <p:nvPr/>
        </p:nvSpPr>
        <p:spPr>
          <a:xfrm>
            <a:off x="1286485" y="2284367"/>
            <a:ext cx="1715721" cy="7478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Ovaal 22"/>
          <p:cNvSpPr/>
          <p:nvPr/>
        </p:nvSpPr>
        <p:spPr>
          <a:xfrm>
            <a:off x="1108326" y="3345334"/>
            <a:ext cx="1715721" cy="7478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Ovaal 24"/>
          <p:cNvSpPr/>
          <p:nvPr/>
        </p:nvSpPr>
        <p:spPr>
          <a:xfrm>
            <a:off x="3548613" y="4846534"/>
            <a:ext cx="1715721" cy="96565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Ovaal 26"/>
          <p:cNvSpPr/>
          <p:nvPr/>
        </p:nvSpPr>
        <p:spPr>
          <a:xfrm>
            <a:off x="9136246" y="3470920"/>
            <a:ext cx="1679827" cy="100106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Ovaal 28"/>
          <p:cNvSpPr/>
          <p:nvPr/>
        </p:nvSpPr>
        <p:spPr>
          <a:xfrm>
            <a:off x="9084759" y="2410126"/>
            <a:ext cx="1715721" cy="7478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46" name="Rechte verbindingslijn 45"/>
          <p:cNvCxnSpPr>
            <a:stCxn id="2" idx="0"/>
          </p:cNvCxnSpPr>
          <p:nvPr/>
        </p:nvCxnSpPr>
        <p:spPr>
          <a:xfrm flipH="1" flipV="1">
            <a:off x="6004235" y="2464701"/>
            <a:ext cx="3659" cy="315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chte verbindingslijn 46"/>
          <p:cNvCxnSpPr>
            <a:stCxn id="47" idx="0"/>
          </p:cNvCxnSpPr>
          <p:nvPr/>
        </p:nvCxnSpPr>
        <p:spPr>
          <a:xfrm flipV="1">
            <a:off x="7045566" y="3282743"/>
            <a:ext cx="309185" cy="141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Rechte verbindingslijn 305"/>
          <p:cNvCxnSpPr/>
          <p:nvPr/>
        </p:nvCxnSpPr>
        <p:spPr>
          <a:xfrm flipH="1" flipV="1">
            <a:off x="4539069" y="3323410"/>
            <a:ext cx="44204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Rechte verbindingslijn 309"/>
          <p:cNvCxnSpPr/>
          <p:nvPr/>
        </p:nvCxnSpPr>
        <p:spPr>
          <a:xfrm flipH="1">
            <a:off x="6004235" y="3932790"/>
            <a:ext cx="4702" cy="2590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Rechte verbindingslijn 314"/>
          <p:cNvCxnSpPr>
            <a:cxnSpLocks/>
            <a:stCxn id="9" idx="5"/>
          </p:cNvCxnSpPr>
          <p:nvPr/>
        </p:nvCxnSpPr>
        <p:spPr>
          <a:xfrm>
            <a:off x="8819210" y="3661905"/>
            <a:ext cx="378781" cy="1328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Rechte verbindingslijn 317"/>
          <p:cNvCxnSpPr/>
          <p:nvPr/>
        </p:nvCxnSpPr>
        <p:spPr>
          <a:xfrm flipV="1">
            <a:off x="8940663" y="2938281"/>
            <a:ext cx="188179" cy="1254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Rechte verbindingslijn 319"/>
          <p:cNvCxnSpPr/>
          <p:nvPr/>
        </p:nvCxnSpPr>
        <p:spPr>
          <a:xfrm flipH="1">
            <a:off x="6439830" y="1597687"/>
            <a:ext cx="80091" cy="161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Rechte verbindingslijn 326"/>
          <p:cNvCxnSpPr>
            <a:cxnSpLocks/>
          </p:cNvCxnSpPr>
          <p:nvPr/>
        </p:nvCxnSpPr>
        <p:spPr>
          <a:xfrm>
            <a:off x="5378190" y="1679207"/>
            <a:ext cx="131224" cy="1628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Rechte verbindingslijn 327"/>
          <p:cNvCxnSpPr>
            <a:cxnSpLocks/>
            <a:stCxn id="328" idx="0"/>
          </p:cNvCxnSpPr>
          <p:nvPr/>
        </p:nvCxnSpPr>
        <p:spPr>
          <a:xfrm flipH="1" flipV="1">
            <a:off x="4196257" y="1818544"/>
            <a:ext cx="1037090" cy="296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Rechte verbindingslijn 466"/>
          <p:cNvCxnSpPr/>
          <p:nvPr/>
        </p:nvCxnSpPr>
        <p:spPr>
          <a:xfrm>
            <a:off x="2865688" y="2868019"/>
            <a:ext cx="188006" cy="1329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0" name="Rechte verbindingslijn 469"/>
          <p:cNvCxnSpPr/>
          <p:nvPr/>
        </p:nvCxnSpPr>
        <p:spPr>
          <a:xfrm flipV="1">
            <a:off x="2743722" y="3452900"/>
            <a:ext cx="221107" cy="1054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2" name="Rechte verbindingslijn 471"/>
          <p:cNvCxnSpPr>
            <a:cxnSpLocks/>
          </p:cNvCxnSpPr>
          <p:nvPr/>
        </p:nvCxnSpPr>
        <p:spPr>
          <a:xfrm flipV="1">
            <a:off x="5122321" y="4763257"/>
            <a:ext cx="234915" cy="251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082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6" name="Rechte verbindingslijn 305"/>
          <p:cNvCxnSpPr/>
          <p:nvPr/>
        </p:nvCxnSpPr>
        <p:spPr>
          <a:xfrm flipH="1" flipV="1">
            <a:off x="4539069" y="3323410"/>
            <a:ext cx="44204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Rechte verbindingslijn 323"/>
          <p:cNvCxnSpPr>
            <a:cxnSpLocks/>
          </p:cNvCxnSpPr>
          <p:nvPr/>
        </p:nvCxnSpPr>
        <p:spPr>
          <a:xfrm>
            <a:off x="5317928" y="1683935"/>
            <a:ext cx="223032" cy="2326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4" name="Ovaal 493"/>
          <p:cNvSpPr/>
          <p:nvPr/>
        </p:nvSpPr>
        <p:spPr>
          <a:xfrm>
            <a:off x="1828800" y="1285875"/>
            <a:ext cx="8529638" cy="4200525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1" dirty="0"/>
          </a:p>
        </p:txBody>
      </p:sp>
      <p:sp>
        <p:nvSpPr>
          <p:cNvPr id="2" name="Ovaal 1"/>
          <p:cNvSpPr/>
          <p:nvPr/>
        </p:nvSpPr>
        <p:spPr>
          <a:xfrm>
            <a:off x="4937377" y="2780138"/>
            <a:ext cx="2141034" cy="112627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" name="Ovaal 3"/>
          <p:cNvSpPr/>
          <p:nvPr/>
        </p:nvSpPr>
        <p:spPr>
          <a:xfrm>
            <a:off x="3551664" y="2046247"/>
            <a:ext cx="5035124" cy="25543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242888" y="228600"/>
            <a:ext cx="11530012" cy="622935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/>
          <p:cNvSpPr/>
          <p:nvPr/>
        </p:nvSpPr>
        <p:spPr>
          <a:xfrm>
            <a:off x="5223531" y="1729235"/>
            <a:ext cx="1715721" cy="7478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/>
          <p:nvPr/>
        </p:nvSpPr>
        <p:spPr>
          <a:xfrm>
            <a:off x="7369038" y="2887545"/>
            <a:ext cx="1701434" cy="9173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/>
          <p:cNvSpPr/>
          <p:nvPr/>
        </p:nvSpPr>
        <p:spPr>
          <a:xfrm>
            <a:off x="2879976" y="2887546"/>
            <a:ext cx="1715721" cy="7478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/>
          <p:cNvSpPr/>
          <p:nvPr/>
        </p:nvSpPr>
        <p:spPr>
          <a:xfrm>
            <a:off x="5213716" y="4178841"/>
            <a:ext cx="1715721" cy="7478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al 14"/>
          <p:cNvSpPr/>
          <p:nvPr/>
        </p:nvSpPr>
        <p:spPr>
          <a:xfrm>
            <a:off x="4133264" y="965356"/>
            <a:ext cx="1669117" cy="93399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al 16"/>
          <p:cNvSpPr/>
          <p:nvPr/>
        </p:nvSpPr>
        <p:spPr>
          <a:xfrm>
            <a:off x="6078719" y="737621"/>
            <a:ext cx="1765119" cy="9284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al 18"/>
          <p:cNvSpPr/>
          <p:nvPr/>
        </p:nvSpPr>
        <p:spPr>
          <a:xfrm>
            <a:off x="2501967" y="1440403"/>
            <a:ext cx="1715721" cy="7478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Ovaal 20"/>
          <p:cNvSpPr/>
          <p:nvPr/>
        </p:nvSpPr>
        <p:spPr>
          <a:xfrm>
            <a:off x="1286485" y="2284367"/>
            <a:ext cx="1715721" cy="7478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Ovaal 22"/>
          <p:cNvSpPr/>
          <p:nvPr/>
        </p:nvSpPr>
        <p:spPr>
          <a:xfrm>
            <a:off x="1108326" y="3345334"/>
            <a:ext cx="1715721" cy="7478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Ovaal 24"/>
          <p:cNvSpPr/>
          <p:nvPr/>
        </p:nvSpPr>
        <p:spPr>
          <a:xfrm>
            <a:off x="3568041" y="4836179"/>
            <a:ext cx="1715721" cy="95332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Ovaal 26"/>
          <p:cNvSpPr/>
          <p:nvPr/>
        </p:nvSpPr>
        <p:spPr>
          <a:xfrm>
            <a:off x="9136246" y="3470920"/>
            <a:ext cx="1679827" cy="100106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Ovaal 28"/>
          <p:cNvSpPr/>
          <p:nvPr/>
        </p:nvSpPr>
        <p:spPr>
          <a:xfrm>
            <a:off x="9084759" y="2410126"/>
            <a:ext cx="1715721" cy="7478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Ovaal 30"/>
          <p:cNvSpPr/>
          <p:nvPr/>
        </p:nvSpPr>
        <p:spPr>
          <a:xfrm>
            <a:off x="3221656" y="145230"/>
            <a:ext cx="1715721" cy="7478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Ovaal 32"/>
          <p:cNvSpPr/>
          <p:nvPr/>
        </p:nvSpPr>
        <p:spPr>
          <a:xfrm>
            <a:off x="1215311" y="537544"/>
            <a:ext cx="1715721" cy="7478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Ovaal 34"/>
          <p:cNvSpPr/>
          <p:nvPr/>
        </p:nvSpPr>
        <p:spPr>
          <a:xfrm>
            <a:off x="41690" y="1486478"/>
            <a:ext cx="1715721" cy="7478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Ovaal 36"/>
          <p:cNvSpPr/>
          <p:nvPr/>
        </p:nvSpPr>
        <p:spPr>
          <a:xfrm>
            <a:off x="77385" y="4083136"/>
            <a:ext cx="1715721" cy="7478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Ovaal 38"/>
          <p:cNvSpPr/>
          <p:nvPr/>
        </p:nvSpPr>
        <p:spPr>
          <a:xfrm>
            <a:off x="836124" y="4920549"/>
            <a:ext cx="1715721" cy="7478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Ovaal 40"/>
          <p:cNvSpPr/>
          <p:nvPr/>
        </p:nvSpPr>
        <p:spPr>
          <a:xfrm>
            <a:off x="7420526" y="100998"/>
            <a:ext cx="1715721" cy="7478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Ovaal 42"/>
          <p:cNvSpPr/>
          <p:nvPr/>
        </p:nvSpPr>
        <p:spPr>
          <a:xfrm>
            <a:off x="8991015" y="766515"/>
            <a:ext cx="1715721" cy="7478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46" name="Rechte verbindingslijn 45"/>
          <p:cNvCxnSpPr>
            <a:stCxn id="2" idx="0"/>
          </p:cNvCxnSpPr>
          <p:nvPr/>
        </p:nvCxnSpPr>
        <p:spPr>
          <a:xfrm flipH="1" flipV="1">
            <a:off x="6004235" y="2464701"/>
            <a:ext cx="3659" cy="315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chte verbindingslijn 46"/>
          <p:cNvCxnSpPr>
            <a:stCxn id="47" idx="0"/>
          </p:cNvCxnSpPr>
          <p:nvPr/>
        </p:nvCxnSpPr>
        <p:spPr>
          <a:xfrm flipV="1">
            <a:off x="7045566" y="3282743"/>
            <a:ext cx="309185" cy="141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Rechte verbindingslijn 309"/>
          <p:cNvCxnSpPr/>
          <p:nvPr/>
        </p:nvCxnSpPr>
        <p:spPr>
          <a:xfrm flipH="1">
            <a:off x="6004235" y="3932790"/>
            <a:ext cx="4702" cy="2590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Rechte verbindingslijn 314"/>
          <p:cNvCxnSpPr>
            <a:cxnSpLocks/>
            <a:stCxn id="9" idx="5"/>
          </p:cNvCxnSpPr>
          <p:nvPr/>
        </p:nvCxnSpPr>
        <p:spPr>
          <a:xfrm>
            <a:off x="8821303" y="3670589"/>
            <a:ext cx="376688" cy="12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Rechte verbindingslijn 317"/>
          <p:cNvCxnSpPr/>
          <p:nvPr/>
        </p:nvCxnSpPr>
        <p:spPr>
          <a:xfrm flipV="1">
            <a:off x="8940663" y="2938281"/>
            <a:ext cx="188179" cy="1254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Rechte verbindingslijn 319"/>
          <p:cNvCxnSpPr/>
          <p:nvPr/>
        </p:nvCxnSpPr>
        <p:spPr>
          <a:xfrm flipH="1">
            <a:off x="6439830" y="1597687"/>
            <a:ext cx="80091" cy="161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Rechte verbindingslijn 327"/>
          <p:cNvCxnSpPr>
            <a:cxnSpLocks/>
            <a:stCxn id="328" idx="0"/>
          </p:cNvCxnSpPr>
          <p:nvPr/>
        </p:nvCxnSpPr>
        <p:spPr>
          <a:xfrm flipH="1" flipV="1">
            <a:off x="4196257" y="1818544"/>
            <a:ext cx="1037090" cy="296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Rechte verbindingslijn 466"/>
          <p:cNvCxnSpPr/>
          <p:nvPr/>
        </p:nvCxnSpPr>
        <p:spPr>
          <a:xfrm>
            <a:off x="2865688" y="2868019"/>
            <a:ext cx="188006" cy="1329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0" name="Rechte verbindingslijn 469"/>
          <p:cNvCxnSpPr/>
          <p:nvPr/>
        </p:nvCxnSpPr>
        <p:spPr>
          <a:xfrm flipV="1">
            <a:off x="2743722" y="3452900"/>
            <a:ext cx="221107" cy="1054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2" name="Rechte verbindingslijn 471"/>
          <p:cNvCxnSpPr>
            <a:cxnSpLocks/>
          </p:cNvCxnSpPr>
          <p:nvPr/>
        </p:nvCxnSpPr>
        <p:spPr>
          <a:xfrm flipV="1">
            <a:off x="5108713" y="4780202"/>
            <a:ext cx="209215" cy="2489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5" name="Rechte verbindingslijn 474"/>
          <p:cNvCxnSpPr/>
          <p:nvPr/>
        </p:nvCxnSpPr>
        <p:spPr>
          <a:xfrm flipH="1">
            <a:off x="1872296" y="4112046"/>
            <a:ext cx="225701" cy="8085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8" name="Rechte verbindingslijn 477"/>
          <p:cNvCxnSpPr/>
          <p:nvPr/>
        </p:nvCxnSpPr>
        <p:spPr>
          <a:xfrm flipH="1">
            <a:off x="1322838" y="4011931"/>
            <a:ext cx="76498" cy="1160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0" name="Rechte verbindingslijn 479"/>
          <p:cNvCxnSpPr/>
          <p:nvPr/>
        </p:nvCxnSpPr>
        <p:spPr>
          <a:xfrm flipH="1" flipV="1">
            <a:off x="1322838" y="2199460"/>
            <a:ext cx="139081" cy="2067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2" name="Rechte verbindingslijn 481"/>
          <p:cNvCxnSpPr/>
          <p:nvPr/>
        </p:nvCxnSpPr>
        <p:spPr>
          <a:xfrm>
            <a:off x="2268904" y="1317980"/>
            <a:ext cx="310340" cy="3659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5" name="Rechte verbindingslijn 484"/>
          <p:cNvCxnSpPr/>
          <p:nvPr/>
        </p:nvCxnSpPr>
        <p:spPr>
          <a:xfrm>
            <a:off x="4418757" y="867854"/>
            <a:ext cx="96967" cy="1821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8" name="Rechte verbindingslijn 487"/>
          <p:cNvCxnSpPr>
            <a:endCxn id="41" idx="3"/>
          </p:cNvCxnSpPr>
          <p:nvPr/>
        </p:nvCxnSpPr>
        <p:spPr>
          <a:xfrm flipV="1">
            <a:off x="7420526" y="739287"/>
            <a:ext cx="251262" cy="771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1" name="Rechte verbindingslijn 490"/>
          <p:cNvCxnSpPr>
            <a:cxnSpLocks/>
          </p:cNvCxnSpPr>
          <p:nvPr/>
        </p:nvCxnSpPr>
        <p:spPr>
          <a:xfrm flipV="1">
            <a:off x="7818298" y="1001916"/>
            <a:ext cx="1158430" cy="1332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02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3262F663-11D5-496B-B540-CA1D435F517D}"/>
              </a:ext>
            </a:extLst>
          </p:cNvPr>
          <p:cNvSpPr txBox="1"/>
          <p:nvPr/>
        </p:nvSpPr>
        <p:spPr>
          <a:xfrm>
            <a:off x="6090574" y="801866"/>
            <a:ext cx="5306084" cy="5230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The Futures Wheel </a:t>
            </a:r>
            <a:r>
              <a:rPr lang="en-US" sz="2400" dirty="0">
                <a:solidFill>
                  <a:srgbClr val="000000"/>
                </a:solidFill>
              </a:rPr>
              <a:t>= </a:t>
            </a:r>
            <a:r>
              <a:rPr lang="en-US" sz="2400" dirty="0" err="1">
                <a:solidFill>
                  <a:srgbClr val="000000"/>
                </a:solidFill>
              </a:rPr>
              <a:t>een</a:t>
            </a:r>
            <a:r>
              <a:rPr lang="en-US" sz="2400" dirty="0">
                <a:solidFill>
                  <a:srgbClr val="000000"/>
                </a:solidFill>
              </a:rPr>
              <a:t> simple, </a:t>
            </a:r>
            <a:r>
              <a:rPr lang="en-US" sz="2400" dirty="0" err="1">
                <a:solidFill>
                  <a:srgbClr val="000000"/>
                </a:solidFill>
              </a:rPr>
              <a:t>praktische</a:t>
            </a:r>
            <a:r>
              <a:rPr lang="en-US" sz="2400" dirty="0">
                <a:solidFill>
                  <a:srgbClr val="000000"/>
                </a:solidFill>
              </a:rPr>
              <a:t> tool die je </a:t>
            </a:r>
            <a:r>
              <a:rPr lang="en-US" sz="2400" dirty="0" err="1">
                <a:solidFill>
                  <a:srgbClr val="000000"/>
                </a:solidFill>
              </a:rPr>
              <a:t>helpt</a:t>
            </a:r>
            <a:r>
              <a:rPr lang="en-US" sz="2400" dirty="0">
                <a:solidFill>
                  <a:srgbClr val="000000"/>
                </a:solidFill>
              </a:rPr>
              <a:t> om </a:t>
            </a:r>
            <a:r>
              <a:rPr lang="en-US" sz="2400" dirty="0" err="1">
                <a:solidFill>
                  <a:srgbClr val="000000"/>
                </a:solidFill>
              </a:rPr>
              <a:t>directe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indirecte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consequenties</a:t>
            </a:r>
            <a:r>
              <a:rPr lang="en-US" sz="2400" dirty="0">
                <a:solidFill>
                  <a:srgbClr val="000000"/>
                </a:solidFill>
              </a:rPr>
              <a:t> van </a:t>
            </a:r>
            <a:r>
              <a:rPr lang="en-US" sz="2400" dirty="0" err="1">
                <a:solidFill>
                  <a:srgbClr val="000000"/>
                </a:solidFill>
              </a:rPr>
              <a:t>een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beslissing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evenement</a:t>
            </a:r>
            <a:r>
              <a:rPr lang="en-US" sz="2400" dirty="0">
                <a:solidFill>
                  <a:srgbClr val="000000"/>
                </a:solidFill>
              </a:rPr>
              <a:t> of trend in </a:t>
            </a:r>
            <a:r>
              <a:rPr lang="en-US" sz="2400" dirty="0" err="1">
                <a:solidFill>
                  <a:srgbClr val="000000"/>
                </a:solidFill>
              </a:rPr>
              <a:t>kaart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brengen</a:t>
            </a:r>
            <a:r>
              <a:rPr lang="en-US" sz="2400" dirty="0">
                <a:solidFill>
                  <a:srgbClr val="000000"/>
                </a:solidFill>
              </a:rPr>
              <a:t>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Uitleg</a:t>
            </a:r>
            <a:r>
              <a:rPr lang="en-US" sz="2400" dirty="0">
                <a:solidFill>
                  <a:srgbClr val="000000"/>
                </a:solidFill>
              </a:rPr>
              <a:t> online: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Meer </a:t>
            </a:r>
            <a:r>
              <a:rPr lang="en-US" sz="2400" dirty="0" err="1">
                <a:solidFill>
                  <a:srgbClr val="000000"/>
                </a:solidFill>
              </a:rPr>
              <a:t>uitleg</a:t>
            </a:r>
            <a:r>
              <a:rPr lang="en-US" sz="2400" dirty="0">
                <a:solidFill>
                  <a:srgbClr val="000000"/>
                </a:solidFill>
              </a:rPr>
              <a:t> in lees-</a:t>
            </a:r>
            <a:r>
              <a:rPr lang="en-US" sz="2400">
                <a:solidFill>
                  <a:srgbClr val="000000"/>
                </a:solidFill>
              </a:rPr>
              <a:t>vorm?</a:t>
            </a:r>
            <a:endParaRPr lang="en-US" sz="2400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hlinkClick r:id="rId5"/>
              </a:rPr>
              <a:t>The Futures Wheel - Infographic (mindtools.com)</a:t>
            </a:r>
            <a:endParaRPr lang="en-US" sz="2400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400" dirty="0" err="1">
                <a:hlinkClick r:id="rId6"/>
              </a:rPr>
              <a:t>Futures</a:t>
            </a:r>
            <a:r>
              <a:rPr lang="nl-NL" sz="2400" dirty="0">
                <a:hlinkClick r:id="rId6"/>
              </a:rPr>
              <a:t> Wheel van Jerome Glenn, een besluitvormingstool | </a:t>
            </a:r>
            <a:r>
              <a:rPr lang="nl-NL" sz="2400" dirty="0" err="1">
                <a:hlinkClick r:id="rId6"/>
              </a:rPr>
              <a:t>toolshero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0BF82CF-E253-4122-88F4-677346516EA4}"/>
              </a:ext>
            </a:extLst>
          </p:cNvPr>
          <p:cNvSpPr txBox="1"/>
          <p:nvPr/>
        </p:nvSpPr>
        <p:spPr>
          <a:xfrm>
            <a:off x="390418" y="2576245"/>
            <a:ext cx="658573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nl-NL" sz="2800" dirty="0">
                <a:solidFill>
                  <a:schemeClr val="bg1">
                    <a:lumMod val="95000"/>
                  </a:schemeClr>
                </a:solidFill>
                <a:sym typeface="Wingdings" panose="05000000000000000000" pitchFamily="2" charset="2"/>
              </a:rPr>
              <a:t>Grote </a:t>
            </a:r>
            <a:r>
              <a:rPr lang="nl-NL" sz="2800" dirty="0" err="1">
                <a:solidFill>
                  <a:schemeClr val="bg1">
                    <a:lumMod val="95000"/>
                  </a:schemeClr>
                </a:solidFill>
                <a:sym typeface="Wingdings" panose="05000000000000000000" pitchFamily="2" charset="2"/>
              </a:rPr>
              <a:t>mindmap</a:t>
            </a:r>
            <a:r>
              <a:rPr lang="nl-NL" sz="2800" dirty="0">
                <a:solidFill>
                  <a:schemeClr val="bg1">
                    <a:lumMod val="95000"/>
                  </a:schemeClr>
                </a:solidFill>
                <a:sym typeface="Wingdings" panose="05000000000000000000" pitchFamily="2" charset="2"/>
              </a:rPr>
              <a:t>!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nl-NL" sz="2800" dirty="0">
                <a:solidFill>
                  <a:schemeClr val="bg1">
                    <a:lumMod val="95000"/>
                  </a:schemeClr>
                </a:solidFill>
                <a:sym typeface="Wingdings" panose="05000000000000000000" pitchFamily="2" charset="2"/>
              </a:rPr>
              <a:t>Startpunt = </a:t>
            </a:r>
          </a:p>
          <a:p>
            <a:pPr>
              <a:spcAft>
                <a:spcPts val="600"/>
              </a:spcAft>
            </a:pPr>
            <a:r>
              <a:rPr lang="nl-NL" sz="2800" dirty="0">
                <a:solidFill>
                  <a:schemeClr val="bg1">
                    <a:lumMod val="95000"/>
                  </a:schemeClr>
                </a:solidFill>
                <a:sym typeface="Wingdings" panose="05000000000000000000" pitchFamily="2" charset="2"/>
              </a:rPr>
              <a:t>     maatschappelijke trend</a:t>
            </a:r>
            <a:endParaRPr lang="nl-NL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Onlinemedia 3" title="Innovation QuickWin: Futures Wheel">
            <a:hlinkClick r:id="" action="ppaction://media"/>
            <a:extLst>
              <a:ext uri="{FF2B5EF4-FFF2-40B4-BE49-F238E27FC236}">
                <a16:creationId xmlns:a16="http://schemas.microsoft.com/office/drawing/2014/main" id="{85B91CC7-8A29-49FB-8E10-0A7730724B9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6186727" y="2576245"/>
            <a:ext cx="2540000" cy="1435100"/>
          </a:xfrm>
          <a:prstGeom prst="rect">
            <a:avLst/>
          </a:prstGeom>
        </p:spPr>
      </p:pic>
      <p:pic>
        <p:nvPicPr>
          <p:cNvPr id="5" name="Onlinemedia 4" title="Imagine FutureEd: How-To Video Futures Wheel">
            <a:hlinkClick r:id="" action="ppaction://media"/>
            <a:extLst>
              <a:ext uri="{FF2B5EF4-FFF2-40B4-BE49-F238E27FC236}">
                <a16:creationId xmlns:a16="http://schemas.microsoft.com/office/drawing/2014/main" id="{B4ACA22D-4CBF-47D8-8965-F9AF0120FD7D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8"/>
          <a:stretch>
            <a:fillRect/>
          </a:stretch>
        </p:blipFill>
        <p:spPr>
          <a:xfrm>
            <a:off x="8886805" y="2576245"/>
            <a:ext cx="25400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40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al 1"/>
          <p:cNvSpPr/>
          <p:nvPr/>
        </p:nvSpPr>
        <p:spPr>
          <a:xfrm>
            <a:off x="4937377" y="2780138"/>
            <a:ext cx="2141034" cy="112627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5199430" y="2881609"/>
            <a:ext cx="17300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Mensen worden gem. 20 jaar ouder</a:t>
            </a:r>
          </a:p>
        </p:txBody>
      </p:sp>
      <p:sp>
        <p:nvSpPr>
          <p:cNvPr id="4" name="Ovaal 3"/>
          <p:cNvSpPr/>
          <p:nvPr/>
        </p:nvSpPr>
        <p:spPr>
          <a:xfrm>
            <a:off x="3551664" y="2046247"/>
            <a:ext cx="5035124" cy="25543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al 4"/>
          <p:cNvSpPr/>
          <p:nvPr/>
        </p:nvSpPr>
        <p:spPr>
          <a:xfrm>
            <a:off x="1828800" y="1285875"/>
            <a:ext cx="8529638" cy="4200525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1" dirty="0"/>
          </a:p>
        </p:txBody>
      </p:sp>
      <p:sp>
        <p:nvSpPr>
          <p:cNvPr id="6" name="Ovaal 5"/>
          <p:cNvSpPr/>
          <p:nvPr/>
        </p:nvSpPr>
        <p:spPr>
          <a:xfrm>
            <a:off x="242888" y="228600"/>
            <a:ext cx="11530012" cy="622935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5843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Ovaal 493"/>
          <p:cNvSpPr/>
          <p:nvPr/>
        </p:nvSpPr>
        <p:spPr>
          <a:xfrm>
            <a:off x="1828800" y="1285875"/>
            <a:ext cx="8529638" cy="4200525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1" dirty="0"/>
          </a:p>
        </p:txBody>
      </p:sp>
      <p:sp>
        <p:nvSpPr>
          <p:cNvPr id="2" name="Ovaal 1"/>
          <p:cNvSpPr/>
          <p:nvPr/>
        </p:nvSpPr>
        <p:spPr>
          <a:xfrm>
            <a:off x="4937377" y="2780138"/>
            <a:ext cx="2141034" cy="112627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5199430" y="2881609"/>
            <a:ext cx="17300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Mensen worden gem. 20 jaar ouder</a:t>
            </a:r>
          </a:p>
        </p:txBody>
      </p:sp>
      <p:sp>
        <p:nvSpPr>
          <p:cNvPr id="4" name="Ovaal 3"/>
          <p:cNvSpPr/>
          <p:nvPr/>
        </p:nvSpPr>
        <p:spPr>
          <a:xfrm>
            <a:off x="3551664" y="2046247"/>
            <a:ext cx="5035124" cy="25543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242888" y="228600"/>
            <a:ext cx="11530012" cy="622935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/>
          <p:cNvSpPr/>
          <p:nvPr/>
        </p:nvSpPr>
        <p:spPr>
          <a:xfrm>
            <a:off x="5213716" y="1709171"/>
            <a:ext cx="1715721" cy="7478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/>
          <p:cNvSpPr txBox="1"/>
          <p:nvPr/>
        </p:nvSpPr>
        <p:spPr>
          <a:xfrm>
            <a:off x="5206572" y="1861581"/>
            <a:ext cx="1730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Meer ouderen</a:t>
            </a:r>
          </a:p>
        </p:txBody>
      </p:sp>
      <p:sp>
        <p:nvSpPr>
          <p:cNvPr id="9" name="Ovaal 8"/>
          <p:cNvSpPr/>
          <p:nvPr/>
        </p:nvSpPr>
        <p:spPr>
          <a:xfrm>
            <a:off x="7354751" y="2887545"/>
            <a:ext cx="1739553" cy="9173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/>
          <p:cNvSpPr txBox="1"/>
          <p:nvPr/>
        </p:nvSpPr>
        <p:spPr>
          <a:xfrm>
            <a:off x="7296731" y="2924472"/>
            <a:ext cx="19180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Druk op natuurlijke bronnen</a:t>
            </a:r>
          </a:p>
        </p:txBody>
      </p:sp>
      <p:sp>
        <p:nvSpPr>
          <p:cNvPr id="11" name="Ovaal 10"/>
          <p:cNvSpPr/>
          <p:nvPr/>
        </p:nvSpPr>
        <p:spPr>
          <a:xfrm>
            <a:off x="2879976" y="2887546"/>
            <a:ext cx="1715721" cy="7478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/>
          <p:cNvSpPr txBox="1"/>
          <p:nvPr/>
        </p:nvSpPr>
        <p:spPr>
          <a:xfrm>
            <a:off x="2865689" y="2938281"/>
            <a:ext cx="1730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Meer werkenden</a:t>
            </a:r>
          </a:p>
        </p:txBody>
      </p:sp>
      <p:sp>
        <p:nvSpPr>
          <p:cNvPr id="13" name="Ovaal 12"/>
          <p:cNvSpPr/>
          <p:nvPr/>
        </p:nvSpPr>
        <p:spPr>
          <a:xfrm>
            <a:off x="5213716" y="4178841"/>
            <a:ext cx="1715721" cy="7478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/>
          <p:cNvSpPr txBox="1"/>
          <p:nvPr/>
        </p:nvSpPr>
        <p:spPr>
          <a:xfrm>
            <a:off x="5199428" y="4178841"/>
            <a:ext cx="1730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Angst voor </a:t>
            </a:r>
            <a:r>
              <a:rPr lang="nl-NL" dirty="0" err="1"/>
              <a:t>overpopulatie</a:t>
            </a:r>
            <a:endParaRPr lang="nl-NL" dirty="0"/>
          </a:p>
        </p:txBody>
      </p:sp>
      <p:cxnSp>
        <p:nvCxnSpPr>
          <p:cNvPr id="46" name="Rechte verbindingslijn 45"/>
          <p:cNvCxnSpPr>
            <a:stCxn id="2" idx="0"/>
          </p:cNvCxnSpPr>
          <p:nvPr/>
        </p:nvCxnSpPr>
        <p:spPr>
          <a:xfrm flipH="1" flipV="1">
            <a:off x="6004235" y="2464701"/>
            <a:ext cx="3659" cy="315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chte verbindingslijn 46"/>
          <p:cNvCxnSpPr>
            <a:stCxn id="47" idx="0"/>
          </p:cNvCxnSpPr>
          <p:nvPr/>
        </p:nvCxnSpPr>
        <p:spPr>
          <a:xfrm flipV="1">
            <a:off x="7045566" y="3282743"/>
            <a:ext cx="309185" cy="141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Rechte verbindingslijn 305"/>
          <p:cNvCxnSpPr/>
          <p:nvPr/>
        </p:nvCxnSpPr>
        <p:spPr>
          <a:xfrm flipH="1" flipV="1">
            <a:off x="4539069" y="3323410"/>
            <a:ext cx="44204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Rechte verbindingslijn 309"/>
          <p:cNvCxnSpPr/>
          <p:nvPr/>
        </p:nvCxnSpPr>
        <p:spPr>
          <a:xfrm flipH="1">
            <a:off x="6004235" y="3932790"/>
            <a:ext cx="4702" cy="2590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033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Ovaal 493"/>
          <p:cNvSpPr/>
          <p:nvPr/>
        </p:nvSpPr>
        <p:spPr>
          <a:xfrm>
            <a:off x="1828800" y="1285875"/>
            <a:ext cx="8529638" cy="4200525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1" dirty="0"/>
          </a:p>
        </p:txBody>
      </p:sp>
      <p:sp>
        <p:nvSpPr>
          <p:cNvPr id="2" name="Ovaal 1"/>
          <p:cNvSpPr/>
          <p:nvPr/>
        </p:nvSpPr>
        <p:spPr>
          <a:xfrm>
            <a:off x="4937377" y="2780138"/>
            <a:ext cx="2141034" cy="112627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5199430" y="2881609"/>
            <a:ext cx="17300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Mensen worden gem. 20 jaar ouder</a:t>
            </a:r>
          </a:p>
        </p:txBody>
      </p:sp>
      <p:sp>
        <p:nvSpPr>
          <p:cNvPr id="4" name="Ovaal 3"/>
          <p:cNvSpPr/>
          <p:nvPr/>
        </p:nvSpPr>
        <p:spPr>
          <a:xfrm>
            <a:off x="3551664" y="2046247"/>
            <a:ext cx="5035124" cy="25543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242888" y="228600"/>
            <a:ext cx="11530012" cy="622935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/>
          <p:cNvSpPr/>
          <p:nvPr/>
        </p:nvSpPr>
        <p:spPr>
          <a:xfrm>
            <a:off x="5213716" y="1709171"/>
            <a:ext cx="1715721" cy="7478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/>
          <p:cNvSpPr txBox="1"/>
          <p:nvPr/>
        </p:nvSpPr>
        <p:spPr>
          <a:xfrm>
            <a:off x="5179503" y="1868360"/>
            <a:ext cx="1730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Meer ouderen</a:t>
            </a:r>
          </a:p>
        </p:txBody>
      </p:sp>
      <p:sp>
        <p:nvSpPr>
          <p:cNvPr id="9" name="Ovaal 8"/>
          <p:cNvSpPr/>
          <p:nvPr/>
        </p:nvSpPr>
        <p:spPr>
          <a:xfrm>
            <a:off x="7354751" y="2887545"/>
            <a:ext cx="1715721" cy="90721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/>
          <p:cNvSpPr txBox="1"/>
          <p:nvPr/>
        </p:nvSpPr>
        <p:spPr>
          <a:xfrm>
            <a:off x="7284795" y="2903906"/>
            <a:ext cx="19180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Druk op natuurlijke bronnen</a:t>
            </a:r>
          </a:p>
        </p:txBody>
      </p:sp>
      <p:sp>
        <p:nvSpPr>
          <p:cNvPr id="11" name="Ovaal 10"/>
          <p:cNvSpPr/>
          <p:nvPr/>
        </p:nvSpPr>
        <p:spPr>
          <a:xfrm>
            <a:off x="2879976" y="2887546"/>
            <a:ext cx="1715721" cy="7478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/>
          <p:cNvSpPr txBox="1"/>
          <p:nvPr/>
        </p:nvSpPr>
        <p:spPr>
          <a:xfrm>
            <a:off x="2865689" y="2938281"/>
            <a:ext cx="1730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Meer werkenden</a:t>
            </a:r>
          </a:p>
        </p:txBody>
      </p:sp>
      <p:sp>
        <p:nvSpPr>
          <p:cNvPr id="13" name="Ovaal 12"/>
          <p:cNvSpPr/>
          <p:nvPr/>
        </p:nvSpPr>
        <p:spPr>
          <a:xfrm>
            <a:off x="5213716" y="4178841"/>
            <a:ext cx="1715721" cy="7478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/>
          <p:cNvSpPr txBox="1"/>
          <p:nvPr/>
        </p:nvSpPr>
        <p:spPr>
          <a:xfrm>
            <a:off x="5199429" y="4229576"/>
            <a:ext cx="1730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Angst voor </a:t>
            </a:r>
            <a:r>
              <a:rPr lang="nl-NL" dirty="0" err="1"/>
              <a:t>overpopulatie</a:t>
            </a:r>
            <a:endParaRPr lang="nl-NL" dirty="0"/>
          </a:p>
        </p:txBody>
      </p:sp>
      <p:sp>
        <p:nvSpPr>
          <p:cNvPr id="15" name="Ovaal 14"/>
          <p:cNvSpPr/>
          <p:nvPr/>
        </p:nvSpPr>
        <p:spPr>
          <a:xfrm>
            <a:off x="4086660" y="841905"/>
            <a:ext cx="1771649" cy="87125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kstvak 15"/>
          <p:cNvSpPr txBox="1"/>
          <p:nvPr/>
        </p:nvSpPr>
        <p:spPr>
          <a:xfrm>
            <a:off x="4055457" y="840778"/>
            <a:ext cx="17300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Meer ouderwetse ideeën</a:t>
            </a:r>
          </a:p>
        </p:txBody>
      </p:sp>
      <p:sp>
        <p:nvSpPr>
          <p:cNvPr id="17" name="Ovaal 16"/>
          <p:cNvSpPr/>
          <p:nvPr/>
        </p:nvSpPr>
        <p:spPr>
          <a:xfrm>
            <a:off x="6078719" y="664952"/>
            <a:ext cx="1831846" cy="100110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/>
          <p:cNvSpPr txBox="1"/>
          <p:nvPr/>
        </p:nvSpPr>
        <p:spPr>
          <a:xfrm>
            <a:off x="6093619" y="742731"/>
            <a:ext cx="1831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Meer geld nodig voor sociale voorzieningen</a:t>
            </a:r>
          </a:p>
        </p:txBody>
      </p:sp>
      <p:sp>
        <p:nvSpPr>
          <p:cNvPr id="19" name="Ovaal 18"/>
          <p:cNvSpPr/>
          <p:nvPr/>
        </p:nvSpPr>
        <p:spPr>
          <a:xfrm>
            <a:off x="2501967" y="1440403"/>
            <a:ext cx="1715721" cy="7478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ekstvak 19"/>
          <p:cNvSpPr txBox="1"/>
          <p:nvPr/>
        </p:nvSpPr>
        <p:spPr>
          <a:xfrm>
            <a:off x="2466250" y="1633878"/>
            <a:ext cx="1730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Meer wijsheid</a:t>
            </a:r>
          </a:p>
        </p:txBody>
      </p:sp>
      <p:sp>
        <p:nvSpPr>
          <p:cNvPr id="21" name="Ovaal 20"/>
          <p:cNvSpPr/>
          <p:nvPr/>
        </p:nvSpPr>
        <p:spPr>
          <a:xfrm>
            <a:off x="1286485" y="2284367"/>
            <a:ext cx="1715721" cy="7478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ekstvak 21"/>
          <p:cNvSpPr txBox="1"/>
          <p:nvPr/>
        </p:nvSpPr>
        <p:spPr>
          <a:xfrm>
            <a:off x="1272198" y="2335102"/>
            <a:ext cx="1730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Minder werk voor jongeren</a:t>
            </a:r>
          </a:p>
        </p:txBody>
      </p:sp>
      <p:sp>
        <p:nvSpPr>
          <p:cNvPr id="23" name="Ovaal 22"/>
          <p:cNvSpPr/>
          <p:nvPr/>
        </p:nvSpPr>
        <p:spPr>
          <a:xfrm>
            <a:off x="1108326" y="3345334"/>
            <a:ext cx="1715721" cy="7478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Tekstvak 23"/>
          <p:cNvSpPr txBox="1"/>
          <p:nvPr/>
        </p:nvSpPr>
        <p:spPr>
          <a:xfrm>
            <a:off x="1094039" y="3521655"/>
            <a:ext cx="1730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Meer vrije tijd</a:t>
            </a:r>
          </a:p>
        </p:txBody>
      </p:sp>
      <p:sp>
        <p:nvSpPr>
          <p:cNvPr id="25" name="Ovaal 24"/>
          <p:cNvSpPr/>
          <p:nvPr/>
        </p:nvSpPr>
        <p:spPr>
          <a:xfrm>
            <a:off x="3548613" y="4846534"/>
            <a:ext cx="1715721" cy="96565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Tekstvak 25"/>
          <p:cNvSpPr txBox="1"/>
          <p:nvPr/>
        </p:nvSpPr>
        <p:spPr>
          <a:xfrm>
            <a:off x="3587921" y="4934483"/>
            <a:ext cx="17300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Druk om minder kinderen te krijgen</a:t>
            </a:r>
          </a:p>
        </p:txBody>
      </p:sp>
      <p:sp>
        <p:nvSpPr>
          <p:cNvPr id="27" name="Ovaal 26"/>
          <p:cNvSpPr/>
          <p:nvPr/>
        </p:nvSpPr>
        <p:spPr>
          <a:xfrm>
            <a:off x="9136246" y="3470920"/>
            <a:ext cx="1679827" cy="100106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Tekstvak 27"/>
          <p:cNvSpPr txBox="1"/>
          <p:nvPr/>
        </p:nvSpPr>
        <p:spPr>
          <a:xfrm>
            <a:off x="9107497" y="3480889"/>
            <a:ext cx="17300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Pogingen </a:t>
            </a:r>
          </a:p>
          <a:p>
            <a:pPr algn="ctr"/>
            <a:r>
              <a:rPr lang="nl-NL" dirty="0"/>
              <a:t>verder te verduurzamen</a:t>
            </a:r>
          </a:p>
        </p:txBody>
      </p:sp>
      <p:sp>
        <p:nvSpPr>
          <p:cNvPr id="29" name="Ovaal 28"/>
          <p:cNvSpPr/>
          <p:nvPr/>
        </p:nvSpPr>
        <p:spPr>
          <a:xfrm>
            <a:off x="9084759" y="2410126"/>
            <a:ext cx="1715721" cy="7478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Tekstvak 29"/>
          <p:cNvSpPr txBox="1"/>
          <p:nvPr/>
        </p:nvSpPr>
        <p:spPr>
          <a:xfrm>
            <a:off x="9070472" y="2460861"/>
            <a:ext cx="1730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Duurdere producten</a:t>
            </a:r>
          </a:p>
        </p:txBody>
      </p:sp>
      <p:cxnSp>
        <p:nvCxnSpPr>
          <p:cNvPr id="46" name="Rechte verbindingslijn 45"/>
          <p:cNvCxnSpPr>
            <a:stCxn id="2" idx="0"/>
          </p:cNvCxnSpPr>
          <p:nvPr/>
        </p:nvCxnSpPr>
        <p:spPr>
          <a:xfrm flipH="1" flipV="1">
            <a:off x="6004235" y="2464701"/>
            <a:ext cx="3659" cy="315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chte verbindingslijn 46"/>
          <p:cNvCxnSpPr>
            <a:stCxn id="47" idx="0"/>
          </p:cNvCxnSpPr>
          <p:nvPr/>
        </p:nvCxnSpPr>
        <p:spPr>
          <a:xfrm flipV="1">
            <a:off x="7045566" y="3282743"/>
            <a:ext cx="309185" cy="141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Rechte verbindingslijn 305"/>
          <p:cNvCxnSpPr/>
          <p:nvPr/>
        </p:nvCxnSpPr>
        <p:spPr>
          <a:xfrm flipH="1" flipV="1">
            <a:off x="4539069" y="3323410"/>
            <a:ext cx="44204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Rechte verbindingslijn 309"/>
          <p:cNvCxnSpPr/>
          <p:nvPr/>
        </p:nvCxnSpPr>
        <p:spPr>
          <a:xfrm flipH="1">
            <a:off x="6004235" y="3932790"/>
            <a:ext cx="4702" cy="2590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Rechte verbindingslijn 314"/>
          <p:cNvCxnSpPr>
            <a:cxnSpLocks/>
            <a:stCxn id="9" idx="5"/>
          </p:cNvCxnSpPr>
          <p:nvPr/>
        </p:nvCxnSpPr>
        <p:spPr>
          <a:xfrm>
            <a:off x="8819210" y="3661905"/>
            <a:ext cx="378781" cy="1328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Rechte verbindingslijn 317"/>
          <p:cNvCxnSpPr/>
          <p:nvPr/>
        </p:nvCxnSpPr>
        <p:spPr>
          <a:xfrm flipV="1">
            <a:off x="8940663" y="2938281"/>
            <a:ext cx="188179" cy="1254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Rechte verbindingslijn 319"/>
          <p:cNvCxnSpPr/>
          <p:nvPr/>
        </p:nvCxnSpPr>
        <p:spPr>
          <a:xfrm flipH="1">
            <a:off x="6439830" y="1597687"/>
            <a:ext cx="80091" cy="161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Rechte verbindingslijn 326"/>
          <p:cNvCxnSpPr>
            <a:cxnSpLocks/>
          </p:cNvCxnSpPr>
          <p:nvPr/>
        </p:nvCxnSpPr>
        <p:spPr>
          <a:xfrm>
            <a:off x="5378190" y="1679207"/>
            <a:ext cx="131224" cy="1628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Rechte verbindingslijn 327"/>
          <p:cNvCxnSpPr>
            <a:stCxn id="328" idx="0"/>
            <a:endCxn id="20" idx="3"/>
          </p:cNvCxnSpPr>
          <p:nvPr/>
        </p:nvCxnSpPr>
        <p:spPr>
          <a:xfrm flipH="1" flipV="1">
            <a:off x="4196257" y="1818544"/>
            <a:ext cx="1037090" cy="296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Rechte verbindingslijn 466"/>
          <p:cNvCxnSpPr/>
          <p:nvPr/>
        </p:nvCxnSpPr>
        <p:spPr>
          <a:xfrm>
            <a:off x="2865688" y="2868019"/>
            <a:ext cx="188006" cy="1329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0" name="Rechte verbindingslijn 469"/>
          <p:cNvCxnSpPr/>
          <p:nvPr/>
        </p:nvCxnSpPr>
        <p:spPr>
          <a:xfrm flipV="1">
            <a:off x="2743722" y="3452900"/>
            <a:ext cx="221107" cy="1054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2" name="Rechte verbindingslijn 471"/>
          <p:cNvCxnSpPr>
            <a:cxnSpLocks/>
          </p:cNvCxnSpPr>
          <p:nvPr/>
        </p:nvCxnSpPr>
        <p:spPr>
          <a:xfrm flipV="1">
            <a:off x="5122321" y="4763257"/>
            <a:ext cx="234915" cy="251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784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6" name="Rechte verbindingslijn 305"/>
          <p:cNvCxnSpPr/>
          <p:nvPr/>
        </p:nvCxnSpPr>
        <p:spPr>
          <a:xfrm flipH="1" flipV="1">
            <a:off x="4539069" y="3323410"/>
            <a:ext cx="44204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Rechte verbindingslijn 323"/>
          <p:cNvCxnSpPr>
            <a:cxnSpLocks/>
          </p:cNvCxnSpPr>
          <p:nvPr/>
        </p:nvCxnSpPr>
        <p:spPr>
          <a:xfrm>
            <a:off x="5317928" y="1683935"/>
            <a:ext cx="223032" cy="2326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4" name="Ovaal 493"/>
          <p:cNvSpPr/>
          <p:nvPr/>
        </p:nvSpPr>
        <p:spPr>
          <a:xfrm>
            <a:off x="1828800" y="1285875"/>
            <a:ext cx="8529638" cy="4200525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1" dirty="0"/>
          </a:p>
        </p:txBody>
      </p:sp>
      <p:sp>
        <p:nvSpPr>
          <p:cNvPr id="2" name="Ovaal 1"/>
          <p:cNvSpPr/>
          <p:nvPr/>
        </p:nvSpPr>
        <p:spPr>
          <a:xfrm>
            <a:off x="4937377" y="2780138"/>
            <a:ext cx="2141034" cy="112627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5199430" y="2881609"/>
            <a:ext cx="17300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Mensen worden gem. 20 jaar ouder</a:t>
            </a:r>
          </a:p>
        </p:txBody>
      </p:sp>
      <p:sp>
        <p:nvSpPr>
          <p:cNvPr id="4" name="Ovaal 3"/>
          <p:cNvSpPr/>
          <p:nvPr/>
        </p:nvSpPr>
        <p:spPr>
          <a:xfrm>
            <a:off x="3551664" y="2046247"/>
            <a:ext cx="5035124" cy="25543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242888" y="228600"/>
            <a:ext cx="11530012" cy="622935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/>
          <p:cNvSpPr/>
          <p:nvPr/>
        </p:nvSpPr>
        <p:spPr>
          <a:xfrm>
            <a:off x="5223531" y="1729235"/>
            <a:ext cx="1715721" cy="7478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/>
          <p:cNvSpPr txBox="1"/>
          <p:nvPr/>
        </p:nvSpPr>
        <p:spPr>
          <a:xfrm>
            <a:off x="5199428" y="1849424"/>
            <a:ext cx="1730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Meer ouderen</a:t>
            </a:r>
          </a:p>
        </p:txBody>
      </p:sp>
      <p:sp>
        <p:nvSpPr>
          <p:cNvPr id="9" name="Ovaal 8"/>
          <p:cNvSpPr/>
          <p:nvPr/>
        </p:nvSpPr>
        <p:spPr>
          <a:xfrm>
            <a:off x="7369038" y="2887545"/>
            <a:ext cx="1701434" cy="9173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/>
          <p:cNvSpPr txBox="1"/>
          <p:nvPr/>
        </p:nvSpPr>
        <p:spPr>
          <a:xfrm>
            <a:off x="7296318" y="2940236"/>
            <a:ext cx="19180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Druk op natuurlijke bronnen</a:t>
            </a:r>
          </a:p>
        </p:txBody>
      </p:sp>
      <p:sp>
        <p:nvSpPr>
          <p:cNvPr id="11" name="Ovaal 10"/>
          <p:cNvSpPr/>
          <p:nvPr/>
        </p:nvSpPr>
        <p:spPr>
          <a:xfrm>
            <a:off x="2879976" y="2887546"/>
            <a:ext cx="1715721" cy="7478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/>
          <p:cNvSpPr txBox="1"/>
          <p:nvPr/>
        </p:nvSpPr>
        <p:spPr>
          <a:xfrm>
            <a:off x="2865689" y="2938281"/>
            <a:ext cx="1730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Meer werkenden</a:t>
            </a:r>
          </a:p>
        </p:txBody>
      </p:sp>
      <p:sp>
        <p:nvSpPr>
          <p:cNvPr id="13" name="Ovaal 12"/>
          <p:cNvSpPr/>
          <p:nvPr/>
        </p:nvSpPr>
        <p:spPr>
          <a:xfrm>
            <a:off x="5213716" y="4178841"/>
            <a:ext cx="1715721" cy="7478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/>
          <p:cNvSpPr txBox="1"/>
          <p:nvPr/>
        </p:nvSpPr>
        <p:spPr>
          <a:xfrm>
            <a:off x="5199429" y="4229576"/>
            <a:ext cx="1730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Angst voor </a:t>
            </a:r>
            <a:r>
              <a:rPr lang="nl-NL" dirty="0" err="1"/>
              <a:t>overpopulatie</a:t>
            </a:r>
            <a:endParaRPr lang="nl-NL" dirty="0"/>
          </a:p>
        </p:txBody>
      </p:sp>
      <p:sp>
        <p:nvSpPr>
          <p:cNvPr id="15" name="Ovaal 14"/>
          <p:cNvSpPr/>
          <p:nvPr/>
        </p:nvSpPr>
        <p:spPr>
          <a:xfrm>
            <a:off x="4133264" y="965356"/>
            <a:ext cx="1669117" cy="93399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kstvak 15"/>
          <p:cNvSpPr txBox="1"/>
          <p:nvPr/>
        </p:nvSpPr>
        <p:spPr>
          <a:xfrm>
            <a:off x="4102818" y="1018502"/>
            <a:ext cx="17300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Meer ouderwetse ideeën</a:t>
            </a:r>
          </a:p>
        </p:txBody>
      </p:sp>
      <p:sp>
        <p:nvSpPr>
          <p:cNvPr id="17" name="Ovaal 16"/>
          <p:cNvSpPr/>
          <p:nvPr/>
        </p:nvSpPr>
        <p:spPr>
          <a:xfrm>
            <a:off x="6078719" y="737621"/>
            <a:ext cx="1765119" cy="92844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kstvak 17"/>
          <p:cNvSpPr txBox="1"/>
          <p:nvPr/>
        </p:nvSpPr>
        <p:spPr>
          <a:xfrm>
            <a:off x="6078719" y="763679"/>
            <a:ext cx="1831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Meer geld nodig voor sociale voorzieningen</a:t>
            </a:r>
          </a:p>
        </p:txBody>
      </p:sp>
      <p:sp>
        <p:nvSpPr>
          <p:cNvPr id="19" name="Ovaal 18"/>
          <p:cNvSpPr/>
          <p:nvPr/>
        </p:nvSpPr>
        <p:spPr>
          <a:xfrm>
            <a:off x="2501967" y="1440403"/>
            <a:ext cx="1715721" cy="7478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ekstvak 19"/>
          <p:cNvSpPr txBox="1"/>
          <p:nvPr/>
        </p:nvSpPr>
        <p:spPr>
          <a:xfrm>
            <a:off x="2466250" y="1633878"/>
            <a:ext cx="1730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Meer wijsheid</a:t>
            </a:r>
          </a:p>
        </p:txBody>
      </p:sp>
      <p:sp>
        <p:nvSpPr>
          <p:cNvPr id="21" name="Ovaal 20"/>
          <p:cNvSpPr/>
          <p:nvPr/>
        </p:nvSpPr>
        <p:spPr>
          <a:xfrm>
            <a:off x="1286485" y="2284367"/>
            <a:ext cx="1715721" cy="7478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ekstvak 21"/>
          <p:cNvSpPr txBox="1"/>
          <p:nvPr/>
        </p:nvSpPr>
        <p:spPr>
          <a:xfrm>
            <a:off x="1272198" y="2335102"/>
            <a:ext cx="1730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Minder werk voor jongeren</a:t>
            </a:r>
          </a:p>
        </p:txBody>
      </p:sp>
      <p:sp>
        <p:nvSpPr>
          <p:cNvPr id="23" name="Ovaal 22"/>
          <p:cNvSpPr/>
          <p:nvPr/>
        </p:nvSpPr>
        <p:spPr>
          <a:xfrm>
            <a:off x="1108326" y="3345334"/>
            <a:ext cx="1715721" cy="7478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Tekstvak 23"/>
          <p:cNvSpPr txBox="1"/>
          <p:nvPr/>
        </p:nvSpPr>
        <p:spPr>
          <a:xfrm>
            <a:off x="1094039" y="3521655"/>
            <a:ext cx="1730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Meer vrije tijd</a:t>
            </a:r>
          </a:p>
        </p:txBody>
      </p:sp>
      <p:sp>
        <p:nvSpPr>
          <p:cNvPr id="25" name="Ovaal 24"/>
          <p:cNvSpPr/>
          <p:nvPr/>
        </p:nvSpPr>
        <p:spPr>
          <a:xfrm>
            <a:off x="3568041" y="4836179"/>
            <a:ext cx="1715721" cy="95332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Tekstvak 25"/>
          <p:cNvSpPr txBox="1"/>
          <p:nvPr/>
        </p:nvSpPr>
        <p:spPr>
          <a:xfrm>
            <a:off x="3588884" y="4941211"/>
            <a:ext cx="17300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Druk om minder kinderen te krijgen</a:t>
            </a:r>
          </a:p>
        </p:txBody>
      </p:sp>
      <p:sp>
        <p:nvSpPr>
          <p:cNvPr id="27" name="Ovaal 26"/>
          <p:cNvSpPr/>
          <p:nvPr/>
        </p:nvSpPr>
        <p:spPr>
          <a:xfrm>
            <a:off x="9136246" y="3470920"/>
            <a:ext cx="1679827" cy="100106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Tekstvak 27"/>
          <p:cNvSpPr txBox="1"/>
          <p:nvPr/>
        </p:nvSpPr>
        <p:spPr>
          <a:xfrm>
            <a:off x="9107497" y="3480889"/>
            <a:ext cx="17300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Pogingen </a:t>
            </a:r>
          </a:p>
          <a:p>
            <a:pPr algn="ctr"/>
            <a:r>
              <a:rPr lang="nl-NL" dirty="0"/>
              <a:t>verder te verduurzamen</a:t>
            </a:r>
          </a:p>
        </p:txBody>
      </p:sp>
      <p:sp>
        <p:nvSpPr>
          <p:cNvPr id="29" name="Ovaal 28"/>
          <p:cNvSpPr/>
          <p:nvPr/>
        </p:nvSpPr>
        <p:spPr>
          <a:xfrm>
            <a:off x="9084759" y="2410126"/>
            <a:ext cx="1715721" cy="7478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Tekstvak 29"/>
          <p:cNvSpPr txBox="1"/>
          <p:nvPr/>
        </p:nvSpPr>
        <p:spPr>
          <a:xfrm>
            <a:off x="9070472" y="2460861"/>
            <a:ext cx="1730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Duurdere producten</a:t>
            </a:r>
          </a:p>
        </p:txBody>
      </p:sp>
      <p:sp>
        <p:nvSpPr>
          <p:cNvPr id="31" name="Ovaal 30"/>
          <p:cNvSpPr/>
          <p:nvPr/>
        </p:nvSpPr>
        <p:spPr>
          <a:xfrm>
            <a:off x="3221656" y="145230"/>
            <a:ext cx="1715721" cy="7478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Tekstvak 31"/>
          <p:cNvSpPr txBox="1"/>
          <p:nvPr/>
        </p:nvSpPr>
        <p:spPr>
          <a:xfrm>
            <a:off x="3188518" y="196155"/>
            <a:ext cx="1730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Minder innovatie</a:t>
            </a:r>
          </a:p>
        </p:txBody>
      </p:sp>
      <p:sp>
        <p:nvSpPr>
          <p:cNvPr id="33" name="Ovaal 32"/>
          <p:cNvSpPr/>
          <p:nvPr/>
        </p:nvSpPr>
        <p:spPr>
          <a:xfrm>
            <a:off x="1215311" y="537544"/>
            <a:ext cx="1715721" cy="7478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Tekstvak 33"/>
          <p:cNvSpPr txBox="1"/>
          <p:nvPr/>
        </p:nvSpPr>
        <p:spPr>
          <a:xfrm>
            <a:off x="1212617" y="588808"/>
            <a:ext cx="1730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Minder slechte beslissingen</a:t>
            </a:r>
          </a:p>
        </p:txBody>
      </p:sp>
      <p:sp>
        <p:nvSpPr>
          <p:cNvPr id="35" name="Ovaal 34"/>
          <p:cNvSpPr/>
          <p:nvPr/>
        </p:nvSpPr>
        <p:spPr>
          <a:xfrm>
            <a:off x="41690" y="1486478"/>
            <a:ext cx="1715721" cy="7478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Tekstvak 35"/>
          <p:cNvSpPr txBox="1"/>
          <p:nvPr/>
        </p:nvSpPr>
        <p:spPr>
          <a:xfrm>
            <a:off x="27403" y="1537213"/>
            <a:ext cx="1730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Meer boze jongeren</a:t>
            </a:r>
          </a:p>
        </p:txBody>
      </p:sp>
      <p:sp>
        <p:nvSpPr>
          <p:cNvPr id="37" name="Ovaal 36"/>
          <p:cNvSpPr/>
          <p:nvPr/>
        </p:nvSpPr>
        <p:spPr>
          <a:xfrm>
            <a:off x="77385" y="4083136"/>
            <a:ext cx="1715721" cy="7478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Tekstvak 37"/>
          <p:cNvSpPr txBox="1"/>
          <p:nvPr/>
        </p:nvSpPr>
        <p:spPr>
          <a:xfrm>
            <a:off x="63098" y="4133871"/>
            <a:ext cx="1730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Kinderopvang door ouderen</a:t>
            </a:r>
          </a:p>
        </p:txBody>
      </p:sp>
      <p:sp>
        <p:nvSpPr>
          <p:cNvPr id="39" name="Ovaal 38"/>
          <p:cNvSpPr/>
          <p:nvPr/>
        </p:nvSpPr>
        <p:spPr>
          <a:xfrm>
            <a:off x="836124" y="4920549"/>
            <a:ext cx="1715721" cy="7478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Tekstvak 39"/>
          <p:cNvSpPr txBox="1"/>
          <p:nvPr/>
        </p:nvSpPr>
        <p:spPr>
          <a:xfrm>
            <a:off x="849237" y="5109784"/>
            <a:ext cx="1730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Drukkere parken</a:t>
            </a:r>
          </a:p>
        </p:txBody>
      </p:sp>
      <p:sp>
        <p:nvSpPr>
          <p:cNvPr id="41" name="Ovaal 40"/>
          <p:cNvSpPr/>
          <p:nvPr/>
        </p:nvSpPr>
        <p:spPr>
          <a:xfrm>
            <a:off x="7420526" y="100998"/>
            <a:ext cx="1715721" cy="7478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Tekstvak 41"/>
          <p:cNvSpPr txBox="1"/>
          <p:nvPr/>
        </p:nvSpPr>
        <p:spPr>
          <a:xfrm>
            <a:off x="7360976" y="167223"/>
            <a:ext cx="1730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Hogere belastingen</a:t>
            </a:r>
          </a:p>
        </p:txBody>
      </p:sp>
      <p:sp>
        <p:nvSpPr>
          <p:cNvPr id="43" name="Ovaal 42"/>
          <p:cNvSpPr/>
          <p:nvPr/>
        </p:nvSpPr>
        <p:spPr>
          <a:xfrm>
            <a:off x="8991015" y="766515"/>
            <a:ext cx="1715721" cy="7478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4" name="Tekstvak 43"/>
          <p:cNvSpPr txBox="1"/>
          <p:nvPr/>
        </p:nvSpPr>
        <p:spPr>
          <a:xfrm>
            <a:off x="8976728" y="817250"/>
            <a:ext cx="1730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Meer banen in ouderenzorg</a:t>
            </a:r>
          </a:p>
        </p:txBody>
      </p:sp>
      <p:cxnSp>
        <p:nvCxnSpPr>
          <p:cNvPr id="46" name="Rechte verbindingslijn 45"/>
          <p:cNvCxnSpPr>
            <a:stCxn id="2" idx="0"/>
          </p:cNvCxnSpPr>
          <p:nvPr/>
        </p:nvCxnSpPr>
        <p:spPr>
          <a:xfrm flipH="1" flipV="1">
            <a:off x="6004235" y="2464701"/>
            <a:ext cx="3659" cy="315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chte verbindingslijn 46"/>
          <p:cNvCxnSpPr>
            <a:stCxn id="47" idx="0"/>
          </p:cNvCxnSpPr>
          <p:nvPr/>
        </p:nvCxnSpPr>
        <p:spPr>
          <a:xfrm flipV="1">
            <a:off x="7045566" y="3282743"/>
            <a:ext cx="309185" cy="141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Rechte verbindingslijn 309"/>
          <p:cNvCxnSpPr/>
          <p:nvPr/>
        </p:nvCxnSpPr>
        <p:spPr>
          <a:xfrm flipH="1">
            <a:off x="6004235" y="3932790"/>
            <a:ext cx="4702" cy="2590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Rechte verbindingslijn 314"/>
          <p:cNvCxnSpPr>
            <a:cxnSpLocks/>
            <a:stCxn id="9" idx="5"/>
          </p:cNvCxnSpPr>
          <p:nvPr/>
        </p:nvCxnSpPr>
        <p:spPr>
          <a:xfrm>
            <a:off x="8821303" y="3670589"/>
            <a:ext cx="376688" cy="12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Rechte verbindingslijn 317"/>
          <p:cNvCxnSpPr/>
          <p:nvPr/>
        </p:nvCxnSpPr>
        <p:spPr>
          <a:xfrm flipV="1">
            <a:off x="8940663" y="2938281"/>
            <a:ext cx="188179" cy="1254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Rechte verbindingslijn 319"/>
          <p:cNvCxnSpPr/>
          <p:nvPr/>
        </p:nvCxnSpPr>
        <p:spPr>
          <a:xfrm flipH="1">
            <a:off x="6439830" y="1597687"/>
            <a:ext cx="80091" cy="161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Rechte verbindingslijn 327"/>
          <p:cNvCxnSpPr>
            <a:stCxn id="328" idx="0"/>
            <a:endCxn id="20" idx="3"/>
          </p:cNvCxnSpPr>
          <p:nvPr/>
        </p:nvCxnSpPr>
        <p:spPr>
          <a:xfrm flipH="1" flipV="1">
            <a:off x="4196257" y="1818544"/>
            <a:ext cx="1037090" cy="296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Rechte verbindingslijn 466"/>
          <p:cNvCxnSpPr/>
          <p:nvPr/>
        </p:nvCxnSpPr>
        <p:spPr>
          <a:xfrm>
            <a:off x="2865688" y="2868019"/>
            <a:ext cx="188006" cy="1329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0" name="Rechte verbindingslijn 469"/>
          <p:cNvCxnSpPr/>
          <p:nvPr/>
        </p:nvCxnSpPr>
        <p:spPr>
          <a:xfrm flipV="1">
            <a:off x="2743722" y="3452900"/>
            <a:ext cx="221107" cy="1054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2" name="Rechte verbindingslijn 471"/>
          <p:cNvCxnSpPr>
            <a:cxnSpLocks/>
          </p:cNvCxnSpPr>
          <p:nvPr/>
        </p:nvCxnSpPr>
        <p:spPr>
          <a:xfrm flipV="1">
            <a:off x="5108713" y="4780202"/>
            <a:ext cx="209215" cy="2489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5" name="Rechte verbindingslijn 474"/>
          <p:cNvCxnSpPr/>
          <p:nvPr/>
        </p:nvCxnSpPr>
        <p:spPr>
          <a:xfrm flipH="1">
            <a:off x="1872296" y="4112046"/>
            <a:ext cx="225701" cy="8085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8" name="Rechte verbindingslijn 477"/>
          <p:cNvCxnSpPr/>
          <p:nvPr/>
        </p:nvCxnSpPr>
        <p:spPr>
          <a:xfrm flipH="1">
            <a:off x="1322838" y="4011931"/>
            <a:ext cx="76498" cy="1160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0" name="Rechte verbindingslijn 479"/>
          <p:cNvCxnSpPr/>
          <p:nvPr/>
        </p:nvCxnSpPr>
        <p:spPr>
          <a:xfrm flipH="1" flipV="1">
            <a:off x="1322838" y="2199460"/>
            <a:ext cx="139081" cy="2067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2" name="Rechte verbindingslijn 481"/>
          <p:cNvCxnSpPr/>
          <p:nvPr/>
        </p:nvCxnSpPr>
        <p:spPr>
          <a:xfrm>
            <a:off x="2268904" y="1317980"/>
            <a:ext cx="310340" cy="3659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5" name="Rechte verbindingslijn 484"/>
          <p:cNvCxnSpPr/>
          <p:nvPr/>
        </p:nvCxnSpPr>
        <p:spPr>
          <a:xfrm>
            <a:off x="4418757" y="867854"/>
            <a:ext cx="96967" cy="1821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8" name="Rechte verbindingslijn 487"/>
          <p:cNvCxnSpPr>
            <a:endCxn id="41" idx="3"/>
          </p:cNvCxnSpPr>
          <p:nvPr/>
        </p:nvCxnSpPr>
        <p:spPr>
          <a:xfrm flipV="1">
            <a:off x="7420526" y="739287"/>
            <a:ext cx="251262" cy="771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1" name="Rechte verbindingslijn 490"/>
          <p:cNvCxnSpPr>
            <a:endCxn id="44" idx="1"/>
          </p:cNvCxnSpPr>
          <p:nvPr/>
        </p:nvCxnSpPr>
        <p:spPr>
          <a:xfrm>
            <a:off x="7818298" y="1135142"/>
            <a:ext cx="1158430" cy="5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219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BCBD51-2609-F547-9425-96855AF0F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B050"/>
                </a:solidFill>
              </a:rPr>
              <a:t>Toepassen Futures Wheel voor jouw stad </a:t>
            </a:r>
            <a:r>
              <a:rPr lang="nl-NL" dirty="0" err="1">
                <a:solidFill>
                  <a:srgbClr val="00B050"/>
                </a:solidFill>
              </a:rPr>
              <a:t>vdT</a:t>
            </a:r>
            <a:endParaRPr lang="nl-NL" dirty="0">
              <a:solidFill>
                <a:srgbClr val="00B050"/>
              </a:solidFill>
            </a:endParaRP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C8A85326-CA4B-444F-8E27-91B0C3971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9726"/>
            <a:ext cx="10515600" cy="498107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Lifestyle | kies een belangrijke trend/ontwikkeling m.b.t. de gezonde leefomgeving en de gezonde maatschappij.</a:t>
            </a:r>
          </a:p>
          <a:p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Stad en wijk | kies een belangrijke trend/ontwikkeling m.b.t. de sociale stad met de focus op participatie en een verbinding naar groen en duurzaam.</a:t>
            </a:r>
          </a:p>
          <a:p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Vrijetijd | kies een belangrijke trend/ontwikkeling m.b.t. de (duurzame) vrijetijdsbesteding en organisatie daarvan.</a:t>
            </a:r>
          </a:p>
          <a:p>
            <a:r>
              <a:rPr lang="nl-NL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Water en energie | kies een belangrijke trend/ontwikkeling m.b.t. een duurzame water- en energievoorziening en de wijze waarop de maatschappij omgaat met hemel- en afvalwater. </a:t>
            </a:r>
          </a:p>
        </p:txBody>
      </p:sp>
    </p:spTree>
    <p:extLst>
      <p:ext uri="{BB962C8B-B14F-4D97-AF65-F5344CB8AC3E}">
        <p14:creationId xmlns:p14="http://schemas.microsoft.com/office/powerpoint/2010/main" val="445750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BCBD51-2609-F547-9425-96855AF0F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B050"/>
                </a:solidFill>
              </a:rPr>
              <a:t>Futures </a:t>
            </a:r>
            <a:r>
              <a:rPr lang="nl-NL" dirty="0" err="1">
                <a:solidFill>
                  <a:srgbClr val="00B050"/>
                </a:solidFill>
              </a:rPr>
              <a:t>wheel</a:t>
            </a:r>
            <a:r>
              <a:rPr lang="nl-NL" dirty="0">
                <a:solidFill>
                  <a:srgbClr val="00B050"/>
                </a:solidFill>
              </a:rPr>
              <a:t> voor jouw specialisatie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C8A85326-CA4B-444F-8E27-91B0C3971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nl-NL" dirty="0">
                <a:solidFill>
                  <a:srgbClr val="002060"/>
                </a:solidFill>
                <a:latin typeface="Georgia" panose="02040502050405020303" pitchFamily="18" charset="0"/>
              </a:rPr>
              <a:t>Bedenk welke voor- en nadelen er zijn van de ontwikkeling</a:t>
            </a:r>
          </a:p>
          <a:p>
            <a:pPr marL="514350" indent="-514350">
              <a:buAutoNum type="alphaUcPeriod"/>
            </a:pPr>
            <a:r>
              <a:rPr lang="nl-NL" dirty="0">
                <a:solidFill>
                  <a:srgbClr val="002060"/>
                </a:solidFill>
                <a:latin typeface="Georgia" panose="02040502050405020303" pitchFamily="18" charset="0"/>
              </a:rPr>
              <a:t>Bedenk welke ‘out of </a:t>
            </a:r>
            <a:r>
              <a:rPr lang="nl-NL" dirty="0" err="1">
                <a:solidFill>
                  <a:srgbClr val="002060"/>
                </a:solidFill>
                <a:latin typeface="Georgia" panose="02040502050405020303" pitchFamily="18" charset="0"/>
              </a:rPr>
              <a:t>the</a:t>
            </a:r>
            <a:r>
              <a:rPr lang="nl-NL" dirty="0">
                <a:solidFill>
                  <a:srgbClr val="002060"/>
                </a:solidFill>
                <a:latin typeface="Georgia" panose="02040502050405020303" pitchFamily="18" charset="0"/>
              </a:rPr>
              <a:t> box’-gevolgen of kansen er kunnen zijn</a:t>
            </a:r>
          </a:p>
          <a:p>
            <a:pPr marL="514350" indent="-514350">
              <a:buAutoNum type="alphaUcPeriod"/>
            </a:pPr>
            <a:r>
              <a:rPr lang="nl-NL" dirty="0">
                <a:solidFill>
                  <a:srgbClr val="002060"/>
                </a:solidFill>
                <a:latin typeface="Georgia" panose="02040502050405020303" pitchFamily="18" charset="0"/>
              </a:rPr>
              <a:t>Bedenk voor welke gevolgen er voor verschillende groepen kunnen zijn</a:t>
            </a:r>
          </a:p>
          <a:p>
            <a:pPr marL="514350" indent="-514350">
              <a:buAutoNum type="alphaUcPeriod"/>
            </a:pPr>
            <a:endParaRPr lang="nl-NL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nl-NL" dirty="0">
                <a:solidFill>
                  <a:srgbClr val="002060"/>
                </a:solidFill>
                <a:latin typeface="Georgia" panose="02040502050405020303" pitchFamily="18" charset="0"/>
              </a:rPr>
              <a:t>1. Maak eerst een futures </a:t>
            </a:r>
            <a:r>
              <a:rPr lang="nl-NL" dirty="0" err="1">
                <a:solidFill>
                  <a:srgbClr val="002060"/>
                </a:solidFill>
                <a:latin typeface="Georgia" panose="02040502050405020303" pitchFamily="18" charset="0"/>
              </a:rPr>
              <a:t>wheel</a:t>
            </a:r>
            <a:r>
              <a:rPr lang="nl-NL" dirty="0">
                <a:solidFill>
                  <a:srgbClr val="002060"/>
                </a:solidFill>
                <a:latin typeface="Georgia" panose="02040502050405020303" pitchFamily="18" charset="0"/>
              </a:rPr>
              <a:t> met tekst (zoals hierboven)</a:t>
            </a:r>
          </a:p>
          <a:p>
            <a:pPr marL="0" indent="0">
              <a:buNone/>
            </a:pPr>
            <a:r>
              <a:rPr lang="nl-NL" dirty="0">
                <a:solidFill>
                  <a:srgbClr val="002060"/>
                </a:solidFill>
                <a:latin typeface="Georgia" panose="02040502050405020303" pitchFamily="18" charset="0"/>
              </a:rPr>
              <a:t>2. Vervang de tekst door afbeeldingen </a:t>
            </a:r>
            <a:r>
              <a:rPr lang="nl-NL" dirty="0" err="1">
                <a:solidFill>
                  <a:srgbClr val="002060"/>
                </a:solidFill>
                <a:latin typeface="Georgia" panose="02040502050405020303" pitchFamily="18" charset="0"/>
              </a:rPr>
              <a:t>because</a:t>
            </a:r>
            <a:r>
              <a:rPr lang="nl-NL" dirty="0">
                <a:solidFill>
                  <a:srgbClr val="002060"/>
                </a:solidFill>
                <a:latin typeface="Georgia" panose="02040502050405020303" pitchFamily="18" charset="0"/>
              </a:rPr>
              <a:t>…. </a:t>
            </a:r>
            <a:r>
              <a:rPr lang="nl-NL" i="1" dirty="0">
                <a:solidFill>
                  <a:srgbClr val="002060"/>
                </a:solidFill>
                <a:latin typeface="Georgia" panose="02040502050405020303" pitchFamily="18" charset="0"/>
              </a:rPr>
              <a:t>a picture </a:t>
            </a:r>
            <a:r>
              <a:rPr lang="nl-NL" i="1" dirty="0" err="1">
                <a:solidFill>
                  <a:srgbClr val="002060"/>
                </a:solidFill>
                <a:latin typeface="Georgia" panose="02040502050405020303" pitchFamily="18" charset="0"/>
              </a:rPr>
              <a:t>says</a:t>
            </a:r>
            <a:r>
              <a:rPr lang="nl-NL" i="1" dirty="0">
                <a:solidFill>
                  <a:srgbClr val="002060"/>
                </a:solidFill>
                <a:latin typeface="Georgia" panose="02040502050405020303" pitchFamily="18" charset="0"/>
              </a:rPr>
              <a:t> more </a:t>
            </a:r>
            <a:r>
              <a:rPr lang="nl-NL" i="1" dirty="0" err="1">
                <a:solidFill>
                  <a:srgbClr val="002060"/>
                </a:solidFill>
                <a:latin typeface="Georgia" panose="02040502050405020303" pitchFamily="18" charset="0"/>
              </a:rPr>
              <a:t>than</a:t>
            </a:r>
            <a:r>
              <a:rPr lang="nl-NL" i="1" dirty="0">
                <a:solidFill>
                  <a:srgbClr val="002060"/>
                </a:solidFill>
                <a:latin typeface="Georgia" panose="02040502050405020303" pitchFamily="18" charset="0"/>
              </a:rPr>
              <a:t> a </a:t>
            </a:r>
            <a:r>
              <a:rPr lang="nl-NL" i="1" dirty="0" err="1">
                <a:solidFill>
                  <a:srgbClr val="002060"/>
                </a:solidFill>
                <a:latin typeface="Georgia" panose="02040502050405020303" pitchFamily="18" charset="0"/>
              </a:rPr>
              <a:t>thousand</a:t>
            </a:r>
            <a:r>
              <a:rPr lang="nl-NL" i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r>
              <a:rPr lang="nl-NL" i="1" dirty="0" err="1">
                <a:solidFill>
                  <a:srgbClr val="002060"/>
                </a:solidFill>
                <a:latin typeface="Georgia" panose="02040502050405020303" pitchFamily="18" charset="0"/>
              </a:rPr>
              <a:t>words</a:t>
            </a:r>
            <a:endParaRPr lang="nl-NL" i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664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6" name="Rechte verbindingslijn 305"/>
          <p:cNvCxnSpPr>
            <a:cxnSpLocks/>
            <a:stCxn id="1026" idx="1"/>
          </p:cNvCxnSpPr>
          <p:nvPr/>
        </p:nvCxnSpPr>
        <p:spPr>
          <a:xfrm flipH="1" flipV="1">
            <a:off x="4539070" y="3323411"/>
            <a:ext cx="628014" cy="405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Rechte verbindingslijn 323"/>
          <p:cNvCxnSpPr>
            <a:cxnSpLocks/>
          </p:cNvCxnSpPr>
          <p:nvPr/>
        </p:nvCxnSpPr>
        <p:spPr>
          <a:xfrm>
            <a:off x="5317928" y="1683935"/>
            <a:ext cx="223032" cy="2326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4" name="Ovaal 493"/>
          <p:cNvSpPr/>
          <p:nvPr/>
        </p:nvSpPr>
        <p:spPr>
          <a:xfrm>
            <a:off x="1828800" y="1285875"/>
            <a:ext cx="8529638" cy="4200525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1" dirty="0"/>
          </a:p>
        </p:txBody>
      </p:sp>
      <p:sp>
        <p:nvSpPr>
          <p:cNvPr id="3" name="Tekstvak 2"/>
          <p:cNvSpPr txBox="1"/>
          <p:nvPr/>
        </p:nvSpPr>
        <p:spPr>
          <a:xfrm>
            <a:off x="5199430" y="2881609"/>
            <a:ext cx="17300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Mensen worden gem. 20 jaar ouder</a:t>
            </a:r>
          </a:p>
        </p:txBody>
      </p:sp>
      <p:sp>
        <p:nvSpPr>
          <p:cNvPr id="4" name="Ovaal 3"/>
          <p:cNvSpPr/>
          <p:nvPr/>
        </p:nvSpPr>
        <p:spPr>
          <a:xfrm>
            <a:off x="3551664" y="2046247"/>
            <a:ext cx="5035124" cy="25543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al 5"/>
          <p:cNvSpPr/>
          <p:nvPr/>
        </p:nvSpPr>
        <p:spPr>
          <a:xfrm>
            <a:off x="242888" y="228600"/>
            <a:ext cx="11530012" cy="622935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Tekstvak 33"/>
          <p:cNvSpPr txBox="1"/>
          <p:nvPr/>
        </p:nvSpPr>
        <p:spPr>
          <a:xfrm>
            <a:off x="1212617" y="588808"/>
            <a:ext cx="1730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Minder slechte beslissingen</a:t>
            </a:r>
          </a:p>
        </p:txBody>
      </p:sp>
      <p:sp>
        <p:nvSpPr>
          <p:cNvPr id="40" name="Tekstvak 39"/>
          <p:cNvSpPr txBox="1"/>
          <p:nvPr/>
        </p:nvSpPr>
        <p:spPr>
          <a:xfrm>
            <a:off x="849237" y="5109784"/>
            <a:ext cx="1730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Drukkere parken</a:t>
            </a:r>
          </a:p>
        </p:txBody>
      </p:sp>
      <p:cxnSp>
        <p:nvCxnSpPr>
          <p:cNvPr id="46" name="Rechte verbindingslijn 45"/>
          <p:cNvCxnSpPr>
            <a:cxnSpLocks/>
          </p:cNvCxnSpPr>
          <p:nvPr/>
        </p:nvCxnSpPr>
        <p:spPr>
          <a:xfrm flipH="1" flipV="1">
            <a:off x="6004235" y="2464701"/>
            <a:ext cx="3659" cy="315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chte verbindingslijn 46"/>
          <p:cNvCxnSpPr>
            <a:cxnSpLocks/>
          </p:cNvCxnSpPr>
          <p:nvPr/>
        </p:nvCxnSpPr>
        <p:spPr>
          <a:xfrm flipV="1">
            <a:off x="6745528" y="3282745"/>
            <a:ext cx="609223" cy="40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Rechte verbindingslijn 309"/>
          <p:cNvCxnSpPr/>
          <p:nvPr/>
        </p:nvCxnSpPr>
        <p:spPr>
          <a:xfrm flipH="1">
            <a:off x="6004235" y="3932790"/>
            <a:ext cx="4702" cy="2590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Rechte verbindingslijn 314"/>
          <p:cNvCxnSpPr>
            <a:cxnSpLocks/>
          </p:cNvCxnSpPr>
          <p:nvPr/>
        </p:nvCxnSpPr>
        <p:spPr>
          <a:xfrm>
            <a:off x="8821303" y="3670589"/>
            <a:ext cx="376688" cy="12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Rechte verbindingslijn 317"/>
          <p:cNvCxnSpPr/>
          <p:nvPr/>
        </p:nvCxnSpPr>
        <p:spPr>
          <a:xfrm flipV="1">
            <a:off x="8940663" y="2938281"/>
            <a:ext cx="188179" cy="1254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Rechte verbindingslijn 319"/>
          <p:cNvCxnSpPr>
            <a:cxnSpLocks/>
          </p:cNvCxnSpPr>
          <p:nvPr/>
        </p:nvCxnSpPr>
        <p:spPr>
          <a:xfrm flipH="1">
            <a:off x="6335948" y="1597687"/>
            <a:ext cx="183974" cy="2949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Rechte verbindingslijn 327"/>
          <p:cNvCxnSpPr>
            <a:cxnSpLocks/>
            <a:stCxn id="328" idx="0"/>
          </p:cNvCxnSpPr>
          <p:nvPr/>
        </p:nvCxnSpPr>
        <p:spPr>
          <a:xfrm flipH="1" flipV="1">
            <a:off x="3730693" y="1892619"/>
            <a:ext cx="1502654" cy="222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7" name="Rechte verbindingslijn 466"/>
          <p:cNvCxnSpPr>
            <a:cxnSpLocks/>
          </p:cNvCxnSpPr>
          <p:nvPr/>
        </p:nvCxnSpPr>
        <p:spPr>
          <a:xfrm>
            <a:off x="2728757" y="2789062"/>
            <a:ext cx="438951" cy="3280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0" name="Rechte verbindingslijn 469"/>
          <p:cNvCxnSpPr>
            <a:cxnSpLocks/>
          </p:cNvCxnSpPr>
          <p:nvPr/>
        </p:nvCxnSpPr>
        <p:spPr>
          <a:xfrm flipV="1">
            <a:off x="2743722" y="3380751"/>
            <a:ext cx="412938" cy="177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2" name="Rechte verbindingslijn 471"/>
          <p:cNvCxnSpPr>
            <a:cxnSpLocks/>
          </p:cNvCxnSpPr>
          <p:nvPr/>
        </p:nvCxnSpPr>
        <p:spPr>
          <a:xfrm flipV="1">
            <a:off x="5108713" y="4797397"/>
            <a:ext cx="279719" cy="2318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5" name="Rechte verbindingslijn 474"/>
          <p:cNvCxnSpPr>
            <a:cxnSpLocks/>
          </p:cNvCxnSpPr>
          <p:nvPr/>
        </p:nvCxnSpPr>
        <p:spPr>
          <a:xfrm flipH="1">
            <a:off x="1757410" y="4112046"/>
            <a:ext cx="340588" cy="11009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8" name="Rechte verbindingslijn 477"/>
          <p:cNvCxnSpPr>
            <a:cxnSpLocks/>
          </p:cNvCxnSpPr>
          <p:nvPr/>
        </p:nvCxnSpPr>
        <p:spPr>
          <a:xfrm flipH="1">
            <a:off x="1322838" y="3957417"/>
            <a:ext cx="259746" cy="170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0" name="Rechte verbindingslijn 479"/>
          <p:cNvCxnSpPr>
            <a:cxnSpLocks/>
          </p:cNvCxnSpPr>
          <p:nvPr/>
        </p:nvCxnSpPr>
        <p:spPr>
          <a:xfrm flipH="1" flipV="1">
            <a:off x="1322839" y="2199461"/>
            <a:ext cx="319330" cy="3773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2" name="Rechte verbindingslijn 481"/>
          <p:cNvCxnSpPr>
            <a:cxnSpLocks/>
          </p:cNvCxnSpPr>
          <p:nvPr/>
        </p:nvCxnSpPr>
        <p:spPr>
          <a:xfrm>
            <a:off x="2268997" y="1080323"/>
            <a:ext cx="919521" cy="812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5" name="Rechte verbindingslijn 484"/>
          <p:cNvCxnSpPr>
            <a:cxnSpLocks/>
          </p:cNvCxnSpPr>
          <p:nvPr/>
        </p:nvCxnSpPr>
        <p:spPr>
          <a:xfrm>
            <a:off x="4275616" y="756427"/>
            <a:ext cx="240108" cy="2935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8" name="Rechte verbindingslijn 487"/>
          <p:cNvCxnSpPr>
            <a:cxnSpLocks/>
          </p:cNvCxnSpPr>
          <p:nvPr/>
        </p:nvCxnSpPr>
        <p:spPr>
          <a:xfrm flipV="1">
            <a:off x="7117237" y="739287"/>
            <a:ext cx="554551" cy="77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1" name="Rechte verbindingslijn 490"/>
          <p:cNvCxnSpPr>
            <a:cxnSpLocks/>
          </p:cNvCxnSpPr>
          <p:nvPr/>
        </p:nvCxnSpPr>
        <p:spPr>
          <a:xfrm>
            <a:off x="7192652" y="1050010"/>
            <a:ext cx="2121650" cy="552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e bronafbeelding bekijken">
            <a:extLst>
              <a:ext uri="{FF2B5EF4-FFF2-40B4-BE49-F238E27FC236}">
                <a16:creationId xmlns:a16="http://schemas.microsoft.com/office/drawing/2014/main" id="{2460A558-7D1B-41CB-A54A-95495601B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084" y="2789062"/>
            <a:ext cx="1725893" cy="114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e bronafbeelding bekijken">
            <a:extLst>
              <a:ext uri="{FF2B5EF4-FFF2-40B4-BE49-F238E27FC236}">
                <a16:creationId xmlns:a16="http://schemas.microsoft.com/office/drawing/2014/main" id="{F9A2574E-8715-4581-AC8B-82EAF7741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61" y="2814275"/>
            <a:ext cx="1624591" cy="81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e bronafbeelding bekijken">
            <a:extLst>
              <a:ext uri="{FF2B5EF4-FFF2-40B4-BE49-F238E27FC236}">
                <a16:creationId xmlns:a16="http://schemas.microsoft.com/office/drawing/2014/main" id="{D6D3287E-CEC7-4CED-9BC7-8C066B1C4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445" y="4066790"/>
            <a:ext cx="768136" cy="106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e bronafbeelding bekijken">
            <a:extLst>
              <a:ext uri="{FF2B5EF4-FFF2-40B4-BE49-F238E27FC236}">
                <a16:creationId xmlns:a16="http://schemas.microsoft.com/office/drawing/2014/main" id="{ECD8A64D-D931-4680-B6AF-71AE0A1FA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867" y="4082148"/>
            <a:ext cx="580765" cy="10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fbeeldingsresultaat voor busy park">
            <a:extLst>
              <a:ext uri="{FF2B5EF4-FFF2-40B4-BE49-F238E27FC236}">
                <a16:creationId xmlns:a16="http://schemas.microsoft.com/office/drawing/2014/main" id="{D9F6A0DB-231F-4CA2-87FC-2A6131688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1" y="5127415"/>
            <a:ext cx="2490444" cy="130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fbeeldingsresultaat voor angry teens">
            <a:extLst>
              <a:ext uri="{FF2B5EF4-FFF2-40B4-BE49-F238E27FC236}">
                <a16:creationId xmlns:a16="http://schemas.microsoft.com/office/drawing/2014/main" id="{3D44E1DE-CC57-4ACD-835F-A2C0BA088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1" y="1388879"/>
            <a:ext cx="1367041" cy="91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Afbeeldingsresultaat voor more seniors">
            <a:extLst>
              <a:ext uri="{FF2B5EF4-FFF2-40B4-BE49-F238E27FC236}">
                <a16:creationId xmlns:a16="http://schemas.microsoft.com/office/drawing/2014/main" id="{E76D31F5-463B-4D02-A656-5D0C13EEE4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99"/>
          <a:stretch/>
        </p:blipFill>
        <p:spPr bwMode="auto">
          <a:xfrm>
            <a:off x="5350110" y="1805010"/>
            <a:ext cx="1428645" cy="88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Afbeeldingsresultaat voor old fashioned ideas">
            <a:extLst>
              <a:ext uri="{FF2B5EF4-FFF2-40B4-BE49-F238E27FC236}">
                <a16:creationId xmlns:a16="http://schemas.microsoft.com/office/drawing/2014/main" id="{324583F6-8F2F-4F93-AC9B-E1CFB5955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940" y="883419"/>
            <a:ext cx="1098144" cy="87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Afbeeldingsresultaat voor one child policy">
            <a:extLst>
              <a:ext uri="{FF2B5EF4-FFF2-40B4-BE49-F238E27FC236}">
                <a16:creationId xmlns:a16="http://schemas.microsoft.com/office/drawing/2014/main" id="{5EA36282-76CE-4F4D-A1D9-C5DA817E1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800" y="4876797"/>
            <a:ext cx="1890190" cy="106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Afbeeldingsresultaat voor no food left">
            <a:extLst>
              <a:ext uri="{FF2B5EF4-FFF2-40B4-BE49-F238E27FC236}">
                <a16:creationId xmlns:a16="http://schemas.microsoft.com/office/drawing/2014/main" id="{3CF0F854-D8AB-4E0E-9F12-A94EE7044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389" y="2906579"/>
            <a:ext cx="1576427" cy="88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Afbeeldingsresultaat voor products get more expensive">
            <a:extLst>
              <a:ext uri="{FF2B5EF4-FFF2-40B4-BE49-F238E27FC236}">
                <a16:creationId xmlns:a16="http://schemas.microsoft.com/office/drawing/2014/main" id="{573AE601-5ECD-4531-8B98-6787BCC9E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442" y="2259195"/>
            <a:ext cx="1938009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Afbeeldingsresultaat voor sustainability food">
            <a:extLst>
              <a:ext uri="{FF2B5EF4-FFF2-40B4-BE49-F238E27FC236}">
                <a16:creationId xmlns:a16="http://schemas.microsoft.com/office/drawing/2014/main" id="{478B0998-3CF4-437B-AD59-DD03DED93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690" y="3498741"/>
            <a:ext cx="1669504" cy="92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Afbeeldingsresultaat voor money for social services">
            <a:extLst>
              <a:ext uri="{FF2B5EF4-FFF2-40B4-BE49-F238E27FC236}">
                <a16:creationId xmlns:a16="http://schemas.microsoft.com/office/drawing/2014/main" id="{00E3F9F1-EED1-4489-8F1F-954C2DEF70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2" r="35695" b="20258"/>
          <a:stretch/>
        </p:blipFill>
        <p:spPr bwMode="auto">
          <a:xfrm>
            <a:off x="6018765" y="540321"/>
            <a:ext cx="1326266" cy="110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Afbeeldingsresultaat voor higher taxes">
            <a:extLst>
              <a:ext uri="{FF2B5EF4-FFF2-40B4-BE49-F238E27FC236}">
                <a16:creationId xmlns:a16="http://schemas.microsoft.com/office/drawing/2014/main" id="{34442491-D0FF-47B8-8E84-E8FE4F330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083" y="57644"/>
            <a:ext cx="1074851" cy="80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Afbeeldingsresultaat voor wise people">
            <a:extLst>
              <a:ext uri="{FF2B5EF4-FFF2-40B4-BE49-F238E27FC236}">
                <a16:creationId xmlns:a16="http://schemas.microsoft.com/office/drawing/2014/main" id="{FCB1A4BF-2F34-42A1-A792-678DFE13AF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94"/>
          <a:stretch/>
        </p:blipFill>
        <p:spPr bwMode="auto">
          <a:xfrm>
            <a:off x="3003470" y="1250689"/>
            <a:ext cx="852762" cy="106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Afbeeldingsresultaat voor less bad desicions">
            <a:extLst>
              <a:ext uri="{FF2B5EF4-FFF2-40B4-BE49-F238E27FC236}">
                <a16:creationId xmlns:a16="http://schemas.microsoft.com/office/drawing/2014/main" id="{9DBE060F-4E52-4BE8-BEC0-B2BD8BFCF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491" y="332646"/>
            <a:ext cx="1916094" cy="83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Afbeeldingsresultaat voor no ideas">
            <a:extLst>
              <a:ext uri="{FF2B5EF4-FFF2-40B4-BE49-F238E27FC236}">
                <a16:creationId xmlns:a16="http://schemas.microsoft.com/office/drawing/2014/main" id="{B6FC02E8-B4EE-4BEC-B6BB-64D29D1C1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730" y="124565"/>
            <a:ext cx="831512" cy="83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Afbeeldingsresultaat voor more spare time">
            <a:extLst>
              <a:ext uri="{FF2B5EF4-FFF2-40B4-BE49-F238E27FC236}">
                <a16:creationId xmlns:a16="http://schemas.microsoft.com/office/drawing/2014/main" id="{C396AFB1-4D6A-4068-8E3C-CB7AAAC65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26" y="3414291"/>
            <a:ext cx="1331414" cy="88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Afbeeldingsresultaat voor babysitting elderly">
            <a:extLst>
              <a:ext uri="{FF2B5EF4-FFF2-40B4-BE49-F238E27FC236}">
                <a16:creationId xmlns:a16="http://schemas.microsoft.com/office/drawing/2014/main" id="{9452454C-DF69-4CAC-BE0E-9F810E038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0" y="3979172"/>
            <a:ext cx="1310502" cy="87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Afbeeldingsresultaat voor no jobs for teens">
            <a:extLst>
              <a:ext uri="{FF2B5EF4-FFF2-40B4-BE49-F238E27FC236}">
                <a16:creationId xmlns:a16="http://schemas.microsoft.com/office/drawing/2014/main" id="{F21E61BD-48C8-4CF9-A3EA-3BD980AF0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040" y="2187725"/>
            <a:ext cx="1280631" cy="96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44" descr="Afbeeldingsresultaat voor more elderly care people">
            <a:extLst>
              <a:ext uri="{FF2B5EF4-FFF2-40B4-BE49-F238E27FC236}">
                <a16:creationId xmlns:a16="http://schemas.microsoft.com/office/drawing/2014/main" id="{0BF0E969-9ABC-445F-BDCA-5624364F2B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70"/>
          <a:stretch/>
        </p:blipFill>
        <p:spPr bwMode="auto">
          <a:xfrm>
            <a:off x="9203505" y="234597"/>
            <a:ext cx="554847" cy="81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44" descr="Afbeeldingsresultaat voor more elderly care people">
            <a:extLst>
              <a:ext uri="{FF2B5EF4-FFF2-40B4-BE49-F238E27FC236}">
                <a16:creationId xmlns:a16="http://schemas.microsoft.com/office/drawing/2014/main" id="{1BD13619-8A00-4F58-8351-A673E3855F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70"/>
          <a:stretch/>
        </p:blipFill>
        <p:spPr bwMode="auto">
          <a:xfrm>
            <a:off x="9731913" y="235165"/>
            <a:ext cx="554847" cy="81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44" descr="Afbeeldingsresultaat voor more elderly care people">
            <a:extLst>
              <a:ext uri="{FF2B5EF4-FFF2-40B4-BE49-F238E27FC236}">
                <a16:creationId xmlns:a16="http://schemas.microsoft.com/office/drawing/2014/main" id="{E9E22196-9470-44BD-AF1C-F5C0D13405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70"/>
          <a:stretch/>
        </p:blipFill>
        <p:spPr bwMode="auto">
          <a:xfrm>
            <a:off x="10273540" y="244254"/>
            <a:ext cx="554847" cy="81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44" descr="Afbeeldingsresultaat voor more elderly care people">
            <a:extLst>
              <a:ext uri="{FF2B5EF4-FFF2-40B4-BE49-F238E27FC236}">
                <a16:creationId xmlns:a16="http://schemas.microsoft.com/office/drawing/2014/main" id="{F873DC71-9959-42D9-AAF3-2A0D645408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70"/>
          <a:stretch/>
        </p:blipFill>
        <p:spPr bwMode="auto">
          <a:xfrm>
            <a:off x="10816082" y="253343"/>
            <a:ext cx="554847" cy="81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44" descr="Afbeeldingsresultaat voor more elderly care people">
            <a:extLst>
              <a:ext uri="{FF2B5EF4-FFF2-40B4-BE49-F238E27FC236}">
                <a16:creationId xmlns:a16="http://schemas.microsoft.com/office/drawing/2014/main" id="{DD9DBA25-0B06-452C-BCA9-36107F750B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70"/>
          <a:stretch/>
        </p:blipFill>
        <p:spPr bwMode="auto">
          <a:xfrm>
            <a:off x="9188780" y="1018839"/>
            <a:ext cx="554847" cy="81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44" descr="Afbeeldingsresultaat voor more elderly care people">
            <a:extLst>
              <a:ext uri="{FF2B5EF4-FFF2-40B4-BE49-F238E27FC236}">
                <a16:creationId xmlns:a16="http://schemas.microsoft.com/office/drawing/2014/main" id="{42164E1D-B6E3-415E-8113-B2FE04295F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70"/>
          <a:stretch/>
        </p:blipFill>
        <p:spPr bwMode="auto">
          <a:xfrm>
            <a:off x="9717188" y="1019407"/>
            <a:ext cx="554847" cy="81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44" descr="Afbeeldingsresultaat voor more elderly care people">
            <a:extLst>
              <a:ext uri="{FF2B5EF4-FFF2-40B4-BE49-F238E27FC236}">
                <a16:creationId xmlns:a16="http://schemas.microsoft.com/office/drawing/2014/main" id="{277474C9-39E3-4774-B48E-64A0DD3026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70"/>
          <a:stretch/>
        </p:blipFill>
        <p:spPr bwMode="auto">
          <a:xfrm>
            <a:off x="10258815" y="1028496"/>
            <a:ext cx="554847" cy="81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44" descr="Afbeeldingsresultaat voor more elderly care people">
            <a:extLst>
              <a:ext uri="{FF2B5EF4-FFF2-40B4-BE49-F238E27FC236}">
                <a16:creationId xmlns:a16="http://schemas.microsoft.com/office/drawing/2014/main" id="{F3939147-9D95-47C9-91B5-875D6C2C65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70"/>
          <a:stretch/>
        </p:blipFill>
        <p:spPr bwMode="auto">
          <a:xfrm>
            <a:off x="10801357" y="1037585"/>
            <a:ext cx="554847" cy="81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127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2485</TotalTime>
  <Words>440</Words>
  <Application>Microsoft Office PowerPoint</Application>
  <PresentationFormat>Breedbeeld</PresentationFormat>
  <Paragraphs>74</Paragraphs>
  <Slides>13</Slides>
  <Notes>1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Georgia</vt:lpstr>
      <vt:lpstr>Wingdings</vt:lpstr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Toepassen Futures Wheel voor jouw stad vdT</vt:lpstr>
      <vt:lpstr>Futures wheel voor jouw specialisatie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nathalie keunen</dc:creator>
  <cp:lastModifiedBy>Marloes van den Akker</cp:lastModifiedBy>
  <cp:revision>18</cp:revision>
  <dcterms:created xsi:type="dcterms:W3CDTF">2018-01-24T12:36:12Z</dcterms:created>
  <dcterms:modified xsi:type="dcterms:W3CDTF">2021-02-10T20:15:36Z</dcterms:modified>
</cp:coreProperties>
</file>